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handoutMasterIdLst>
    <p:handoutMasterId r:id="rId25"/>
  </p:handoutMasterIdLst>
  <p:sldIdLst>
    <p:sldId id="392" r:id="rId5"/>
    <p:sldId id="393" r:id="rId6"/>
    <p:sldId id="394" r:id="rId7"/>
    <p:sldId id="458" r:id="rId8"/>
    <p:sldId id="406" r:id="rId9"/>
    <p:sldId id="457" r:id="rId10"/>
    <p:sldId id="416" r:id="rId11"/>
    <p:sldId id="417" r:id="rId12"/>
    <p:sldId id="420" r:id="rId13"/>
    <p:sldId id="434" r:id="rId14"/>
    <p:sldId id="453" r:id="rId15"/>
    <p:sldId id="459" r:id="rId16"/>
    <p:sldId id="460" r:id="rId17"/>
    <p:sldId id="436" r:id="rId18"/>
    <p:sldId id="437" r:id="rId19"/>
    <p:sldId id="454" r:id="rId20"/>
    <p:sldId id="455" r:id="rId21"/>
    <p:sldId id="456" r:id="rId22"/>
    <p:sldId id="447" r:id="rId23"/>
    <p:sldId id="438" r:id="rId24"/>
  </p:sldIdLst>
  <p:sldSz cx="9144000" cy="5143500" type="screen16x9"/>
  <p:notesSz cx="6858000" cy="9144000"/>
  <p:defaultTextStyle>
    <a:defPPr>
      <a:defRPr lang="pt-B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D0FF"/>
    <a:srgbClr val="009ABD"/>
    <a:srgbClr val="0000FF"/>
    <a:srgbClr val="00009C"/>
    <a:srgbClr val="FBBA00"/>
    <a:srgbClr val="FAC918"/>
    <a:srgbClr val="FFD300"/>
    <a:srgbClr val="242424"/>
    <a:srgbClr val="31313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5EFA86-2451-2A40-9A61-84374D75BE79}" v="2" dt="2020-02-26T12:46:17.565"/>
    <p1510:client id="{5673C991-AF4B-08AD-4B1A-CF15DBA738F2}" v="674" dt="2020-11-12T18:19:42.947"/>
    <p1510:client id="{6E8225B9-1B2F-BFDB-8D67-4E9ED9C18431}" v="2" dt="2020-11-11T18:47:40.956"/>
  </p1510:revLst>
</p1510:revInfo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660B408-B3CF-4A94-85FC-2B1E0A45F4A2}" styleName="Estilo Escuro 2 - Ênfase 1/Ênfas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EBBBCC-DAD2-459C-BE2E-F6DE35CF9A28}" styleName="Estilo Escuro 2 - Ênfase 3/Ênfas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Estilo Escuro 2 - Ênfase 5/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Estilo Médio 3 - Ênfas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Estilo Médio 3 - Ênfas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Estilo Médio 3 - Ênfas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Estilo Médio 3 - Ênfas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Estilo Médio 3 - Ênfase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Estilo Médio 3 - 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Estilo Mé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86"/>
    <p:restoredTop sz="94609"/>
  </p:normalViewPr>
  <p:slideViewPr>
    <p:cSldViewPr snapToGrid="0" snapToObjects="1">
      <p:cViewPr varScale="1">
        <p:scale>
          <a:sx n="87" d="100"/>
          <a:sy n="87" d="100"/>
        </p:scale>
        <p:origin x="13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0DE41-DA39-4FB4-92AA-ED1E4AA4BDC7}" type="datetimeFigureOut">
              <a:rPr lang="pt-BR" smtClean="0"/>
              <a:t>12/11/2020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AAB212-953A-4EE4-A5EA-4CBA63C3E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7433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jpg>
</file>

<file path=ppt/media/image13.pn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ans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04B5D8E-E21A-43B3-B9F8-7FA417D3CC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EF75477-38E4-4B0E-BFDF-99F9950846AA}"/>
              </a:ext>
            </a:extLst>
          </p:cNvPr>
          <p:cNvSpPr/>
          <p:nvPr userDrawn="1"/>
        </p:nvSpPr>
        <p:spPr>
          <a:xfrm>
            <a:off x="-265044" y="958297"/>
            <a:ext cx="530087" cy="3226905"/>
          </a:xfrm>
          <a:prstGeom prst="rect">
            <a:avLst/>
          </a:prstGeom>
          <a:solidFill>
            <a:srgbClr val="FFD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570108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cap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D9D06F9-823D-49A3-8FE1-9782B1EBC2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D803159F-8332-49BB-912A-14D4C5E6DAD6}"/>
              </a:ext>
            </a:extLst>
          </p:cNvPr>
          <p:cNvSpPr/>
          <p:nvPr userDrawn="1"/>
        </p:nvSpPr>
        <p:spPr>
          <a:xfrm>
            <a:off x="-1" y="4091083"/>
            <a:ext cx="9144001" cy="1050131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13">
              <a:ln>
                <a:solidFill>
                  <a:schemeClr val="tx1"/>
                </a:solidFill>
              </a:ln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E574275-B4D6-4D1C-BF1F-6C9D929FA2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149" y="1828800"/>
            <a:ext cx="3327702" cy="1176337"/>
          </a:xfrm>
          <a:prstGeom prst="rect">
            <a:avLst/>
          </a:prstGeom>
        </p:spPr>
      </p:pic>
      <p:grpSp>
        <p:nvGrpSpPr>
          <p:cNvPr id="14" name="Agrupar 13">
            <a:extLst>
              <a:ext uri="{FF2B5EF4-FFF2-40B4-BE49-F238E27FC236}">
                <a16:creationId xmlns:a16="http://schemas.microsoft.com/office/drawing/2014/main" id="{41565796-B241-4FA4-B59E-BC5A98A460C6}"/>
              </a:ext>
            </a:extLst>
          </p:cNvPr>
          <p:cNvGrpSpPr/>
          <p:nvPr userDrawn="1"/>
        </p:nvGrpSpPr>
        <p:grpSpPr>
          <a:xfrm>
            <a:off x="1177763" y="4318175"/>
            <a:ext cx="6788475" cy="477054"/>
            <a:chOff x="128469" y="4318175"/>
            <a:chExt cx="6788475" cy="477054"/>
          </a:xfrm>
        </p:grpSpPr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9C35EC20-0CAE-4C51-899D-188D6E39C974}"/>
                </a:ext>
              </a:extLst>
            </p:cNvPr>
            <p:cNvSpPr txBox="1"/>
            <p:nvPr userDrawn="1"/>
          </p:nvSpPr>
          <p:spPr>
            <a:xfrm>
              <a:off x="128469" y="4318175"/>
              <a:ext cx="1565558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Barueri . +55 11 3303-3200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Av. Tamboré, 267 - 21º andar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Torre Norte,  Tamboré, Barueri - SP - Brasil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CEP: 06460-000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BC55C5FF-1D8C-42A9-B631-9926C137FD9C}"/>
                </a:ext>
              </a:extLst>
            </p:cNvPr>
            <p:cNvSpPr txBox="1"/>
            <p:nvPr userDrawn="1"/>
          </p:nvSpPr>
          <p:spPr>
            <a:xfrm>
              <a:off x="1903861" y="4318175"/>
              <a:ext cx="1651207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São Paulo . +55 11 3303-3200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Av. Eng. Luiz Carlos Berrini, 105 - 16º andar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Sala 1607, Brooklin Novo, São Paulo - SP - Brasil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CEP: 04571-010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FEC650DA-940F-4B8B-856F-06CF757E4EB2}"/>
                </a:ext>
              </a:extLst>
            </p:cNvPr>
            <p:cNvSpPr txBox="1"/>
            <p:nvPr userDrawn="1"/>
          </p:nvSpPr>
          <p:spPr>
            <a:xfrm>
              <a:off x="3764902" y="4318175"/>
              <a:ext cx="1465245" cy="461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Chile . +56 2 3203-9507</a:t>
              </a:r>
            </a:p>
            <a:p>
              <a:pPr defTabSz="685783"/>
              <a:endParaRPr lang="pt-BR" sz="3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Cerro El Plomo, 5420</a:t>
              </a: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Oficina 1503, Las Condes, Santiago - Chile</a:t>
              </a: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Código Postal: 7560742</a:t>
              </a:r>
              <a:endParaRPr lang="pt-BR" sz="600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7746E76E-4B7E-4C71-B8F7-3C1DC30A6436}"/>
                </a:ext>
              </a:extLst>
            </p:cNvPr>
            <p:cNvSpPr txBox="1"/>
            <p:nvPr userDrawn="1"/>
          </p:nvSpPr>
          <p:spPr>
            <a:xfrm>
              <a:off x="5439981" y="4318175"/>
              <a:ext cx="1476963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Colômbia . +57 1 646-9642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Carrera 19A #90-13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Oficina 304, Bogotá - Colômbia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Código Postal: 110221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4079085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cap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D113885-CBBD-4C51-B6DF-9403A9137A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7F925FAB-B0B5-4126-BAD7-314B4626DA63}"/>
              </a:ext>
            </a:extLst>
          </p:cNvPr>
          <p:cNvSpPr/>
          <p:nvPr userDrawn="1"/>
        </p:nvSpPr>
        <p:spPr>
          <a:xfrm>
            <a:off x="-1" y="4091083"/>
            <a:ext cx="9144001" cy="1050131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13">
              <a:ln>
                <a:solidFill>
                  <a:schemeClr val="tx1"/>
                </a:solidFill>
              </a:ln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CE4D5088-6E33-473D-87AB-16DBE8CA1CE0}"/>
              </a:ext>
            </a:extLst>
          </p:cNvPr>
          <p:cNvGrpSpPr/>
          <p:nvPr userDrawn="1"/>
        </p:nvGrpSpPr>
        <p:grpSpPr>
          <a:xfrm>
            <a:off x="1177763" y="4318175"/>
            <a:ext cx="6788475" cy="477054"/>
            <a:chOff x="128469" y="4318175"/>
            <a:chExt cx="6788475" cy="477054"/>
          </a:xfrm>
        </p:grpSpPr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CDDEC23B-3291-4EC7-809C-A81ABA62FD93}"/>
                </a:ext>
              </a:extLst>
            </p:cNvPr>
            <p:cNvSpPr txBox="1"/>
            <p:nvPr userDrawn="1"/>
          </p:nvSpPr>
          <p:spPr>
            <a:xfrm>
              <a:off x="128469" y="4318175"/>
              <a:ext cx="1565558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Barueri . +55 11 3303-3200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Av. Tamboré, 267 - 21º andar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Torre Norte,  Tamboré, Barueri - SP - Brasil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CEP: 06460-000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207CB4EA-D2C8-4940-B74A-8942571151AE}"/>
                </a:ext>
              </a:extLst>
            </p:cNvPr>
            <p:cNvSpPr txBox="1"/>
            <p:nvPr userDrawn="1"/>
          </p:nvSpPr>
          <p:spPr>
            <a:xfrm>
              <a:off x="1903861" y="4318175"/>
              <a:ext cx="1651207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São Paulo . +55 11 3303-3200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Av. Eng. Luiz Carlos Berrini, 105 - 16º andar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Sala 1607, Brooklin Novo, São Paulo - SP - Brasil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CEP: 04571-010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4D885C2B-3E66-495D-ACDB-6A736ED76F78}"/>
                </a:ext>
              </a:extLst>
            </p:cNvPr>
            <p:cNvSpPr txBox="1"/>
            <p:nvPr userDrawn="1"/>
          </p:nvSpPr>
          <p:spPr>
            <a:xfrm>
              <a:off x="3764902" y="4318175"/>
              <a:ext cx="1465245" cy="461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Chile . +56 2 3203-9507</a:t>
              </a:r>
            </a:p>
            <a:p>
              <a:pPr defTabSz="685783"/>
              <a:endParaRPr lang="pt-BR" sz="3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Cerro El Plomo, 5420</a:t>
              </a: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Oficina 1503, Las Condes, Santiago - Chile</a:t>
              </a:r>
            </a:p>
            <a:p>
              <a:pPr defTabSz="685783"/>
              <a:r>
                <a:rPr lang="es-ES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Código Postal: 7560742</a:t>
              </a:r>
              <a:endParaRPr lang="pt-BR" sz="600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6FCCCC13-B1D0-4B43-942A-8E02A905CCBB}"/>
                </a:ext>
              </a:extLst>
            </p:cNvPr>
            <p:cNvSpPr txBox="1"/>
            <p:nvPr userDrawn="1"/>
          </p:nvSpPr>
          <p:spPr>
            <a:xfrm>
              <a:off x="5439981" y="4318175"/>
              <a:ext cx="1476963" cy="4770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685783"/>
              <a:r>
                <a:rPr lang="pt-BR" sz="900" b="1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Colômbia . +57 1 646-9642</a:t>
              </a:r>
            </a:p>
            <a:p>
              <a:pPr defTabSz="685783"/>
              <a:endParaRPr lang="pt-BR" sz="400" b="1" i="0" u="none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Carrera 19A #90-13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Oficina 304, Bogotá - Colômbia</a:t>
              </a:r>
            </a:p>
            <a:p>
              <a:pPr defTabSz="685783"/>
              <a:r>
                <a:rPr lang="pt-BR" sz="600" i="0" u="none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Código Postal: 110221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916802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">
            <a:extLst>
              <a:ext uri="{FF2B5EF4-FFF2-40B4-BE49-F238E27FC236}">
                <a16:creationId xmlns:a16="http://schemas.microsoft.com/office/drawing/2014/main" id="{546C3EF9-E511-4A6A-B5C1-384E725B675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4" name="Gráfico 13" descr="Chat">
            <a:extLst>
              <a:ext uri="{FF2B5EF4-FFF2-40B4-BE49-F238E27FC236}">
                <a16:creationId xmlns:a16="http://schemas.microsoft.com/office/drawing/2014/main" id="{15CD1429-E96E-4A27-914E-9F71E7D5D7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5536" y="-253010"/>
            <a:ext cx="3530046" cy="3530046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BABF8357-531F-492B-8446-0DBF7EC1BB30}"/>
              </a:ext>
            </a:extLst>
          </p:cNvPr>
          <p:cNvSpPr/>
          <p:nvPr userDrawn="1"/>
        </p:nvSpPr>
        <p:spPr>
          <a:xfrm>
            <a:off x="8878956" y="1002261"/>
            <a:ext cx="530087" cy="3226905"/>
          </a:xfrm>
          <a:prstGeom prst="rect">
            <a:avLst/>
          </a:prstGeom>
          <a:solidFill>
            <a:srgbClr val="FFD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52DF1AC-F565-45F8-9A3A-80D099EEC7B0}"/>
              </a:ext>
            </a:extLst>
          </p:cNvPr>
          <p:cNvSpPr txBox="1"/>
          <p:nvPr userDrawn="1"/>
        </p:nvSpPr>
        <p:spPr>
          <a:xfrm>
            <a:off x="288722" y="1512013"/>
            <a:ext cx="20906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b="1" spc="-300">
                <a:solidFill>
                  <a:srgbClr val="FFD3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Olá,</a:t>
            </a:r>
          </a:p>
        </p:txBody>
      </p:sp>
    </p:spTree>
    <p:extLst>
      <p:ext uri="{BB962C8B-B14F-4D97-AF65-F5344CB8AC3E}">
        <p14:creationId xmlns:p14="http://schemas.microsoft.com/office/powerpoint/2010/main" val="205855910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Índ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5796BB0-0D2A-48D7-9A44-C0A2DF5F9ECD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56F1EBE-1ED9-42AE-A0A4-9FE9571008C1}"/>
              </a:ext>
            </a:extLst>
          </p:cNvPr>
          <p:cNvSpPr/>
          <p:nvPr userDrawn="1"/>
        </p:nvSpPr>
        <p:spPr>
          <a:xfrm>
            <a:off x="-265044" y="958297"/>
            <a:ext cx="530087" cy="3226905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59823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">
            <a:extLst>
              <a:ext uri="{FF2B5EF4-FFF2-40B4-BE49-F238E27FC236}">
                <a16:creationId xmlns:a16="http://schemas.microsoft.com/office/drawing/2014/main" id="{256A2595-02C2-439F-9F96-0B7B833E9C3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802DDD0-8A64-4DB2-83DE-3ADF721A6EFA}"/>
              </a:ext>
            </a:extLst>
          </p:cNvPr>
          <p:cNvSpPr/>
          <p:nvPr userDrawn="1"/>
        </p:nvSpPr>
        <p:spPr>
          <a:xfrm rot="2700000">
            <a:off x="-1713682" y="465308"/>
            <a:ext cx="4219907" cy="4219907"/>
          </a:xfrm>
          <a:prstGeom prst="roundRect">
            <a:avLst/>
          </a:prstGeom>
          <a:solidFill>
            <a:srgbClr val="FAC918"/>
          </a:solidFill>
          <a:ln>
            <a:solidFill>
              <a:srgbClr val="FAC9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093547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m branco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214901"/>
            <a:ext cx="8785286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0047" y="595404"/>
            <a:ext cx="8785286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 mestre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67A1E4E-C780-4FEB-B01E-0E249695D7DF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09A828A-5FB3-4825-80C1-F613F00A77BB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AD6F2C1-7B81-430E-A045-5735CDB1405F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chemeClr val="bg1"/>
                </a:solidFill>
              </a:rPr>
              <a:t>Hard Tech </a:t>
            </a:r>
            <a:r>
              <a:rPr lang="pt-BR" sz="1000" b="0" i="1">
                <a:solidFill>
                  <a:schemeClr val="bg1"/>
                </a:solidFill>
              </a:rPr>
              <a:t>Strong Results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9CA05BBE-92FF-48E6-BA13-FD7F5B4176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E431A1E8-B220-4A7A-B0C7-10FCAEBECEB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58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2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142015"/>
            <a:ext cx="8785286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0047" y="522518"/>
            <a:ext cx="8785286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 mestre</a:t>
            </a:r>
          </a:p>
        </p:txBody>
      </p:sp>
      <p:sp>
        <p:nvSpPr>
          <p:cNvPr id="5" name="Espaço Reservado para Texto 6"/>
          <p:cNvSpPr>
            <a:spLocks noGrp="1"/>
          </p:cNvSpPr>
          <p:nvPr>
            <p:ph type="body" sz="quarter" idx="12"/>
          </p:nvPr>
        </p:nvSpPr>
        <p:spPr>
          <a:xfrm>
            <a:off x="377687" y="974725"/>
            <a:ext cx="4008720" cy="35683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sz="quarter" idx="13"/>
          </p:nvPr>
        </p:nvSpPr>
        <p:spPr>
          <a:xfrm>
            <a:off x="4678627" y="974725"/>
            <a:ext cx="4246706" cy="35683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cxnSp>
        <p:nvCxnSpPr>
          <p:cNvPr id="4" name="Conector reto 3"/>
          <p:cNvCxnSpPr/>
          <p:nvPr userDrawn="1"/>
        </p:nvCxnSpPr>
        <p:spPr>
          <a:xfrm>
            <a:off x="4533498" y="962526"/>
            <a:ext cx="0" cy="3570973"/>
          </a:xfrm>
          <a:prstGeom prst="line">
            <a:avLst/>
          </a:prstGeom>
          <a:ln w="3175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áfico 9">
            <a:extLst>
              <a:ext uri="{FF2B5EF4-FFF2-40B4-BE49-F238E27FC236}">
                <a16:creationId xmlns:a16="http://schemas.microsoft.com/office/drawing/2014/main" id="{9DAED728-FC05-4160-BEA6-F41AF1586C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B96705B8-E947-49E7-ACB1-C3731CCB42A2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3611ED4-F8FA-4FDD-B6B3-3EEA90243649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AB1C535-C7CD-41DE-BB1A-899A3435CBDA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rgbClr val="FAC918"/>
                </a:solidFill>
              </a:rPr>
              <a:t>Hard Tech </a:t>
            </a:r>
            <a:r>
              <a:rPr lang="pt-BR" sz="1000" b="0" i="1">
                <a:solidFill>
                  <a:schemeClr val="bg1"/>
                </a:solidFill>
              </a:rPr>
              <a:t>Strong Results</a:t>
            </a:r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B9EECC86-F769-4EE0-8350-A39809DB65E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48523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livre 1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142015"/>
            <a:ext cx="8785286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0047" y="522518"/>
            <a:ext cx="8785286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i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 mestre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sz="quarter" idx="12"/>
          </p:nvPr>
        </p:nvSpPr>
        <p:spPr>
          <a:xfrm>
            <a:off x="318052" y="974725"/>
            <a:ext cx="3598311" cy="3817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Espaço Reservado para Imagem 8"/>
          <p:cNvSpPr>
            <a:spLocks noGrp="1"/>
          </p:cNvSpPr>
          <p:nvPr>
            <p:ph type="pic" sz="quarter" idx="13"/>
          </p:nvPr>
        </p:nvSpPr>
        <p:spPr>
          <a:xfrm>
            <a:off x="4092575" y="974725"/>
            <a:ext cx="5051425" cy="15170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i="1"/>
            </a:lvl1pPr>
          </a:lstStyle>
          <a:p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782B3DB-276B-4AB5-B21C-6D9D28FD0653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F12F315A-628E-4253-BC01-638CC19AC22E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88D45E8-1B2F-43BF-B7D5-63FE1C6A1F9A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chemeClr val="tx1">
                    <a:lumMod val="90000"/>
                    <a:lumOff val="10000"/>
                  </a:schemeClr>
                </a:solidFill>
              </a:rPr>
              <a:t>Hard Tech </a:t>
            </a:r>
            <a:r>
              <a:rPr lang="pt-BR" sz="1000" b="0" i="1">
                <a:solidFill>
                  <a:schemeClr val="tx1">
                    <a:lumMod val="90000"/>
                    <a:lumOff val="10000"/>
                  </a:schemeClr>
                </a:solidFill>
              </a:rPr>
              <a:t>Strong Results</a:t>
            </a:r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9A8D63E4-E5EF-4E2E-8D15-FBF376C093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F7AA966B-6607-40CE-B3E1-31C9E938681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35454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liv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A425D8C5-E04D-4A4F-B7EC-53F66B631E7E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1BDF147-A359-4031-AEDC-A700550F3A41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142015"/>
            <a:ext cx="8785286" cy="664797"/>
          </a:xfrm>
          <a:prstGeom prst="rect">
            <a:avLst/>
          </a:prstGeom>
          <a:ln>
            <a:noFill/>
          </a:ln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</a:t>
            </a:r>
            <a:br>
              <a:rPr lang="pt-BR"/>
            </a:br>
            <a:r>
              <a:rPr lang="pt-BR"/>
              <a:t>MESTRE EM DUAS LINHAS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265043" y="850178"/>
            <a:ext cx="8660290" cy="4985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180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</a:t>
            </a:r>
            <a:br>
              <a:rPr lang="pt-BR"/>
            </a:br>
            <a:r>
              <a:rPr lang="pt-BR"/>
              <a:t>mestre em duas linhas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sz="quarter" idx="12"/>
          </p:nvPr>
        </p:nvSpPr>
        <p:spPr>
          <a:xfrm>
            <a:off x="390939" y="1527187"/>
            <a:ext cx="3525424" cy="32985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Espaço Reservado para Imagem 8"/>
          <p:cNvSpPr>
            <a:spLocks noGrp="1"/>
          </p:cNvSpPr>
          <p:nvPr>
            <p:ph type="pic" sz="quarter" idx="13"/>
          </p:nvPr>
        </p:nvSpPr>
        <p:spPr>
          <a:xfrm>
            <a:off x="4092575" y="1527187"/>
            <a:ext cx="5051425" cy="13106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i="1"/>
            </a:lvl1pPr>
          </a:lstStyle>
          <a:p>
            <a:endParaRPr lang="pt-BR"/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167695F1-7696-456C-9904-292923A71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8171597D-1131-493F-81E8-5C45D7A1972B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rgbClr val="FAC918"/>
                </a:solidFill>
              </a:rPr>
              <a:t>Hard Tech </a:t>
            </a:r>
            <a:r>
              <a:rPr lang="pt-BR" sz="1000" b="0" i="1">
                <a:solidFill>
                  <a:schemeClr val="bg1"/>
                </a:solidFill>
              </a:rPr>
              <a:t>Strong Results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A43FCADD-CD72-4DA8-A8A4-F990E9C456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49230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 hasCustomPrompt="1"/>
          </p:nvPr>
        </p:nvSpPr>
        <p:spPr>
          <a:xfrm>
            <a:off x="140047" y="142015"/>
            <a:ext cx="8785286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0047" y="522518"/>
            <a:ext cx="8785286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pt-BR"/>
              <a:t>Clique para editar o subtítulo mestre</a:t>
            </a:r>
          </a:p>
        </p:txBody>
      </p:sp>
      <p:sp>
        <p:nvSpPr>
          <p:cNvPr id="10" name="Espaço Reservado para Texto 6"/>
          <p:cNvSpPr>
            <a:spLocks noGrp="1"/>
          </p:cNvSpPr>
          <p:nvPr>
            <p:ph type="body" sz="quarter" idx="13"/>
          </p:nvPr>
        </p:nvSpPr>
        <p:spPr>
          <a:xfrm>
            <a:off x="4983480" y="959485"/>
            <a:ext cx="3941853" cy="34750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i="1"/>
            </a:lvl2pPr>
            <a:lvl3pPr marL="685800" indent="0">
              <a:buNone/>
              <a:defRPr i="1"/>
            </a:lvl3pPr>
            <a:lvl4pPr marL="1028700" indent="0">
              <a:buNone/>
              <a:defRPr i="1"/>
            </a:lvl4pPr>
            <a:lvl5pPr marL="1371600" indent="0">
              <a:buNone/>
              <a:defRPr i="1"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4"/>
          </p:nvPr>
        </p:nvSpPr>
        <p:spPr>
          <a:xfrm>
            <a:off x="338829" y="958850"/>
            <a:ext cx="4500533" cy="347503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i="1"/>
            </a:lvl1pPr>
          </a:lstStyle>
          <a:p>
            <a:endParaRPr lang="pt-BR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1D9465FC-0EC0-4C96-A0B7-53C1A71701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3120" y="18702"/>
            <a:ext cx="492533" cy="857503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9BC28092-4612-4DF8-8B45-42978394E1A4}"/>
              </a:ext>
            </a:extLst>
          </p:cNvPr>
          <p:cNvSpPr/>
          <p:nvPr userDrawn="1"/>
        </p:nvSpPr>
        <p:spPr>
          <a:xfrm>
            <a:off x="0" y="4877855"/>
            <a:ext cx="9144000" cy="240196"/>
          </a:xfrm>
          <a:prstGeom prst="rect">
            <a:avLst/>
          </a:prstGeom>
          <a:solidFill>
            <a:srgbClr val="FAC9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277C97C-983A-49AA-8D58-4B2827EDDB92}"/>
              </a:ext>
            </a:extLst>
          </p:cNvPr>
          <p:cNvSpPr/>
          <p:nvPr userDrawn="1"/>
        </p:nvSpPr>
        <p:spPr>
          <a:xfrm>
            <a:off x="0" y="4909930"/>
            <a:ext cx="9144000" cy="240196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55282C3-CC4F-46B2-9D4A-A74A165B129F}"/>
              </a:ext>
            </a:extLst>
          </p:cNvPr>
          <p:cNvSpPr txBox="1"/>
          <p:nvPr userDrawn="1"/>
        </p:nvSpPr>
        <p:spPr>
          <a:xfrm>
            <a:off x="7328451" y="4888516"/>
            <a:ext cx="1676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000" b="1" i="1">
                <a:solidFill>
                  <a:srgbClr val="FAC918"/>
                </a:solidFill>
              </a:rPr>
              <a:t>Hard Tech </a:t>
            </a:r>
            <a:r>
              <a:rPr lang="pt-BR" sz="1000" b="0" i="1">
                <a:solidFill>
                  <a:schemeClr val="bg1"/>
                </a:solidFill>
              </a:rPr>
              <a:t>Strong Results</a:t>
            </a:r>
          </a:p>
        </p:txBody>
      </p:sp>
      <p:pic>
        <p:nvPicPr>
          <p:cNvPr id="15" name="Gráfico 14">
            <a:extLst>
              <a:ext uri="{FF2B5EF4-FFF2-40B4-BE49-F238E27FC236}">
                <a16:creationId xmlns:a16="http://schemas.microsoft.com/office/drawing/2014/main" id="{4DD9F891-B52B-4ACE-A1F9-F7E4DD0DC6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8783" y="4932914"/>
            <a:ext cx="476250" cy="18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2718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0861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5" r:id="rId2"/>
    <p:sldLayoutId id="2147483666" r:id="rId3"/>
    <p:sldLayoutId id="2147483676" r:id="rId4"/>
    <p:sldLayoutId id="2147483675" r:id="rId5"/>
    <p:sldLayoutId id="2147483678" r:id="rId6"/>
    <p:sldLayoutId id="2147483674" r:id="rId7"/>
    <p:sldLayoutId id="2147483667" r:id="rId8"/>
    <p:sldLayoutId id="2147483673" r:id="rId9"/>
    <p:sldLayoutId id="2147483669" r:id="rId10"/>
    <p:sldLayoutId id="2147483670" r:id="rId11"/>
  </p:sldLayoutIdLst>
  <p:transition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dontpad.com/treinamento-framework-inmetrics-14-11/" TargetMode="External"/><Relationship Id="rId2" Type="http://schemas.openxmlformats.org/officeDocument/2006/relationships/hyperlink" Target="https://www.red-gate.com/simple-talk/dotnet/net-framework/xpath-css-dom-and-selenium-the-rosetta-stone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cssify.appspot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39A3073-DEF9-2444-B4E7-949C9260B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649206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 1 - Automatize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E9A31DE-2529-9043-B23C-1BC19E33C597}"/>
              </a:ext>
            </a:extLst>
          </p:cNvPr>
          <p:cNvSpPr/>
          <p:nvPr/>
        </p:nvSpPr>
        <p:spPr>
          <a:xfrm>
            <a:off x="534389" y="1571891"/>
            <a:ext cx="7902040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pt-BR" dirty="0">
                <a:ea typeface="+mn-lt"/>
                <a:cs typeface="+mn-lt"/>
              </a:rPr>
              <a:t>@SuppressWarnings("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static-access</a:t>
            </a:r>
            <a:r>
              <a:rPr lang="pt-BR" dirty="0">
                <a:ea typeface="+mn-lt"/>
                <a:cs typeface="+mn-lt"/>
              </a:rPr>
              <a:t>")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   @Scenario("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Realizar login com sucesso</a:t>
            </a:r>
            <a:r>
              <a:rPr lang="pt-BR" dirty="0">
                <a:ea typeface="+mn-lt"/>
                <a:cs typeface="+mn-lt"/>
              </a:rPr>
              <a:t>")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   </a:t>
            </a:r>
            <a:r>
              <a:rPr lang="pt-BR" dirty="0" err="1">
                <a:solidFill>
                  <a:srgbClr val="009ABD"/>
                </a:solidFill>
                <a:ea typeface="+mn-lt"/>
                <a:cs typeface="+mn-lt"/>
              </a:rPr>
              <a:t>public</a:t>
            </a:r>
            <a:r>
              <a:rPr lang="pt-BR" dirty="0">
                <a:solidFill>
                  <a:srgbClr val="009ABD"/>
                </a:solidFill>
                <a:ea typeface="+mn-lt"/>
                <a:cs typeface="+mn-lt"/>
              </a:rPr>
              <a:t> </a:t>
            </a:r>
            <a:r>
              <a:rPr lang="pt-BR" dirty="0" err="1">
                <a:solidFill>
                  <a:srgbClr val="009ABD"/>
                </a:solidFill>
                <a:ea typeface="+mn-lt"/>
                <a:cs typeface="+mn-lt"/>
              </a:rPr>
              <a:t>void</a:t>
            </a:r>
            <a:r>
              <a:rPr lang="pt-BR" dirty="0">
                <a:ea typeface="+mn-lt"/>
                <a:cs typeface="+mn-lt"/>
              </a:rPr>
              <a:t> </a:t>
            </a:r>
            <a:r>
              <a:rPr lang="pt-BR" dirty="0" err="1">
                <a:solidFill>
                  <a:srgbClr val="00D0FF"/>
                </a:solidFill>
                <a:ea typeface="+mn-lt"/>
                <a:cs typeface="+mn-lt"/>
              </a:rPr>
              <a:t>realizar_login_com_sucesso</a:t>
            </a:r>
            <a:r>
              <a:rPr lang="pt-BR" dirty="0">
                <a:solidFill>
                  <a:srgbClr val="00D0FF"/>
                </a:solidFill>
                <a:ea typeface="+mn-lt"/>
                <a:cs typeface="+mn-lt"/>
              </a:rPr>
              <a:t>()</a:t>
            </a:r>
            <a:r>
              <a:rPr lang="pt-BR" dirty="0">
                <a:ea typeface="+mn-lt"/>
                <a:cs typeface="+mn-lt"/>
              </a:rPr>
              <a:t> </a:t>
            </a:r>
            <a:r>
              <a:rPr lang="pt-BR" dirty="0" err="1">
                <a:ea typeface="+mn-lt"/>
                <a:cs typeface="+mn-lt"/>
              </a:rPr>
              <a:t>throws</a:t>
            </a:r>
            <a:r>
              <a:rPr lang="pt-BR" dirty="0">
                <a:ea typeface="+mn-lt"/>
                <a:cs typeface="+mn-lt"/>
              </a:rPr>
              <a:t> </a:t>
            </a:r>
            <a:r>
              <a:rPr lang="pt-BR" dirty="0" err="1">
                <a:solidFill>
                  <a:srgbClr val="C00000"/>
                </a:solidFill>
                <a:ea typeface="+mn-lt"/>
                <a:cs typeface="+mn-lt"/>
              </a:rPr>
              <a:t>ExecutionException</a:t>
            </a:r>
            <a:r>
              <a:rPr lang="pt-BR" dirty="0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pt-BR" dirty="0">
                <a:ea typeface="+mn-lt"/>
                <a:cs typeface="+mn-lt"/>
              </a:rPr>
              <a:t>{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       </a:t>
            </a:r>
            <a:r>
              <a:rPr lang="pt-BR" dirty="0" err="1">
                <a:solidFill>
                  <a:srgbClr val="00D0FF"/>
                </a:solidFill>
                <a:ea typeface="+mn-lt"/>
                <a:cs typeface="+mn-lt"/>
              </a:rPr>
              <a:t>given</a:t>
            </a:r>
            <a:r>
              <a:rPr lang="pt-BR" dirty="0">
                <a:solidFill>
                  <a:srgbClr val="00D0FF"/>
                </a:solidFill>
                <a:ea typeface="+mn-lt"/>
                <a:cs typeface="+mn-lt"/>
              </a:rPr>
              <a:t>_</a:t>
            </a:r>
            <a:r>
              <a:rPr lang="pt-BR" dirty="0">
                <a:ea typeface="+mn-lt"/>
                <a:cs typeface="+mn-lt"/>
              </a:rPr>
              <a:t>("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que eu esteja na tela de login</a:t>
            </a:r>
            <a:r>
              <a:rPr lang="pt-BR" dirty="0">
                <a:ea typeface="+mn-lt"/>
                <a:cs typeface="+mn-lt"/>
              </a:rPr>
              <a:t>")        </a:t>
            </a:r>
            <a:endParaRPr lang="pt-BR"/>
          </a:p>
          <a:p>
            <a:r>
              <a:rPr lang="pt-BR" dirty="0">
                <a:ea typeface="+mn-lt"/>
                <a:cs typeface="+mn-lt"/>
              </a:rPr>
              <a:t>        </a:t>
            </a:r>
            <a:r>
              <a:rPr lang="pt-BR" dirty="0">
                <a:solidFill>
                  <a:srgbClr val="00D0FF"/>
                </a:solidFill>
                <a:ea typeface="+mn-lt"/>
                <a:cs typeface="+mn-lt"/>
              </a:rPr>
              <a:t>.</a:t>
            </a:r>
            <a:r>
              <a:rPr lang="pt-BR" dirty="0" err="1">
                <a:solidFill>
                  <a:srgbClr val="00D0FF"/>
                </a:solidFill>
                <a:ea typeface="+mn-lt"/>
                <a:cs typeface="+mn-lt"/>
              </a:rPr>
              <a:t>when</a:t>
            </a:r>
            <a:r>
              <a:rPr lang="pt-BR" dirty="0">
                <a:solidFill>
                  <a:srgbClr val="00D0FF"/>
                </a:solidFill>
                <a:ea typeface="+mn-lt"/>
                <a:cs typeface="+mn-lt"/>
              </a:rPr>
              <a:t>_</a:t>
            </a:r>
            <a:r>
              <a:rPr lang="pt-BR" dirty="0">
                <a:ea typeface="+mn-lt"/>
                <a:cs typeface="+mn-lt"/>
              </a:rPr>
              <a:t>("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faço login no 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Swag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 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Sauce</a:t>
            </a:r>
            <a:r>
              <a:rPr lang="pt-BR" dirty="0">
                <a:ea typeface="+mn-lt"/>
                <a:cs typeface="+mn-lt"/>
              </a:rPr>
              <a:t>")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       </a:t>
            </a:r>
            <a:r>
              <a:rPr lang="pt-BR" dirty="0">
                <a:solidFill>
                  <a:srgbClr val="00D0FF"/>
                </a:solidFill>
                <a:ea typeface="+mn-lt"/>
                <a:cs typeface="+mn-lt"/>
              </a:rPr>
              <a:t>.</a:t>
            </a:r>
            <a:r>
              <a:rPr lang="pt-BR" dirty="0" err="1">
                <a:solidFill>
                  <a:srgbClr val="00D0FF"/>
                </a:solidFill>
                <a:ea typeface="+mn-lt"/>
                <a:cs typeface="+mn-lt"/>
              </a:rPr>
              <a:t>then</a:t>
            </a:r>
            <a:r>
              <a:rPr lang="pt-BR" dirty="0">
                <a:solidFill>
                  <a:srgbClr val="00D0FF"/>
                </a:solidFill>
                <a:ea typeface="+mn-lt"/>
                <a:cs typeface="+mn-lt"/>
              </a:rPr>
              <a:t>_</a:t>
            </a:r>
            <a:r>
              <a:rPr lang="pt-BR" dirty="0">
                <a:ea typeface="+mn-lt"/>
                <a:cs typeface="+mn-lt"/>
              </a:rPr>
              <a:t>("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sou autenticado com sucesso</a:t>
            </a:r>
            <a:r>
              <a:rPr lang="pt-BR" dirty="0">
                <a:ea typeface="+mn-lt"/>
                <a:cs typeface="+mn-lt"/>
              </a:rPr>
              <a:t>")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       </a:t>
            </a:r>
            <a:r>
              <a:rPr lang="pt-BR" dirty="0">
                <a:solidFill>
                  <a:srgbClr val="00D0FF"/>
                </a:solidFill>
                <a:ea typeface="+mn-lt"/>
                <a:cs typeface="+mn-lt"/>
              </a:rPr>
              <a:t>.execute_</a:t>
            </a:r>
            <a:r>
              <a:rPr lang="pt-BR" dirty="0">
                <a:ea typeface="+mn-lt"/>
                <a:cs typeface="+mn-lt"/>
              </a:rPr>
              <a:t>();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   }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484475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 2 - Automatize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E9A31DE-2529-9043-B23C-1BC19E33C597}"/>
              </a:ext>
            </a:extLst>
          </p:cNvPr>
          <p:cNvSpPr/>
          <p:nvPr/>
        </p:nvSpPr>
        <p:spPr>
          <a:xfrm>
            <a:off x="139153" y="1092919"/>
            <a:ext cx="8786179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@SuppressWarnings("</a:t>
            </a:r>
            <a:r>
              <a:rPr lang="pt-BR" dirty="0">
                <a:solidFill>
                  <a:schemeClr val="accent2"/>
                </a:solidFill>
                <a:latin typeface="Calibri"/>
                <a:cs typeface="Calibri"/>
              </a:rPr>
              <a:t>static-access</a:t>
            </a:r>
            <a:r>
              <a:rPr lang="pt-BR" dirty="0">
                <a:latin typeface="Calibri"/>
                <a:cs typeface="Calibri"/>
              </a:rPr>
              <a:t>")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 @Scenario("</a:t>
            </a:r>
            <a:r>
              <a:rPr lang="pt-BR" dirty="0">
                <a:solidFill>
                  <a:schemeClr val="accent2"/>
                </a:solidFill>
                <a:latin typeface="Calibri"/>
                <a:cs typeface="Calibri"/>
              </a:rPr>
              <a:t>Tentativa de login com e-mail invalido</a:t>
            </a:r>
            <a:r>
              <a:rPr lang="pt-BR" dirty="0">
                <a:latin typeface="Calibri"/>
                <a:cs typeface="Calibri"/>
              </a:rPr>
              <a:t>")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</a:t>
            </a:r>
            <a:r>
              <a:rPr lang="pt-BR" dirty="0" err="1">
                <a:solidFill>
                  <a:srgbClr val="009ABD"/>
                </a:solidFill>
                <a:latin typeface="Calibri"/>
                <a:cs typeface="Calibri"/>
              </a:rPr>
              <a:t>public</a:t>
            </a:r>
            <a:r>
              <a:rPr lang="pt-BR" dirty="0">
                <a:solidFill>
                  <a:srgbClr val="009ABD"/>
                </a:solidFill>
                <a:latin typeface="Calibri"/>
                <a:cs typeface="Calibri"/>
              </a:rPr>
              <a:t> </a:t>
            </a:r>
            <a:r>
              <a:rPr lang="pt-BR" dirty="0" err="1">
                <a:solidFill>
                  <a:srgbClr val="009ABD"/>
                </a:solidFill>
                <a:latin typeface="Calibri"/>
                <a:cs typeface="Calibri"/>
              </a:rPr>
              <a:t>void</a:t>
            </a:r>
            <a:r>
              <a:rPr lang="pt-BR" dirty="0">
                <a:latin typeface="Calibri"/>
                <a:cs typeface="Calibri"/>
              </a:rPr>
              <a:t> </a:t>
            </a:r>
            <a:r>
              <a:rPr lang="pt-BR" dirty="0" err="1">
                <a:solidFill>
                  <a:srgbClr val="00D0FF"/>
                </a:solidFill>
                <a:latin typeface="Calibri"/>
                <a:cs typeface="Calibri"/>
              </a:rPr>
              <a:t>tentativa_de_login_com_email_invalido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()</a:t>
            </a:r>
            <a:r>
              <a:rPr lang="pt-BR" dirty="0">
                <a:latin typeface="Calibri"/>
                <a:cs typeface="Calibri"/>
              </a:rPr>
              <a:t> </a:t>
            </a:r>
            <a:r>
              <a:rPr lang="pt-BR" dirty="0" err="1">
                <a:latin typeface="Calibri"/>
                <a:cs typeface="Calibri"/>
              </a:rPr>
              <a:t>throws</a:t>
            </a:r>
            <a:r>
              <a:rPr lang="pt-BR" dirty="0">
                <a:latin typeface="Calibri"/>
                <a:cs typeface="Calibri"/>
              </a:rPr>
              <a:t> </a:t>
            </a:r>
            <a:r>
              <a:rPr lang="pt-BR" dirty="0" err="1">
                <a:solidFill>
                  <a:srgbClr val="C00000"/>
                </a:solidFill>
                <a:latin typeface="Calibri"/>
                <a:cs typeface="Calibri"/>
              </a:rPr>
              <a:t>ExecutionException</a:t>
            </a:r>
            <a:r>
              <a:rPr lang="pt-BR" dirty="0">
                <a:solidFill>
                  <a:srgbClr val="C00000"/>
                </a:solidFill>
                <a:latin typeface="Calibri"/>
                <a:cs typeface="Calibri"/>
              </a:rPr>
              <a:t> </a:t>
            </a:r>
            <a:r>
              <a:rPr lang="pt-BR" dirty="0">
                <a:latin typeface="Calibri"/>
                <a:cs typeface="Calibri"/>
              </a:rPr>
              <a:t>{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dirty="0" err="1">
                <a:solidFill>
                  <a:srgbClr val="00D0FF"/>
                </a:solidFill>
                <a:latin typeface="Calibri"/>
                <a:cs typeface="Calibri"/>
              </a:rPr>
              <a:t>given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_</a:t>
            </a:r>
            <a:r>
              <a:rPr lang="pt-BR" dirty="0">
                <a:latin typeface="Calibri"/>
                <a:cs typeface="Calibri"/>
              </a:rPr>
              <a:t>("</a:t>
            </a:r>
            <a:r>
              <a:rPr lang="pt-BR" dirty="0">
                <a:solidFill>
                  <a:schemeClr val="accent2"/>
                </a:solidFill>
                <a:latin typeface="Calibri"/>
                <a:cs typeface="Calibri"/>
              </a:rPr>
              <a:t>que eu esteja na tela de login</a:t>
            </a:r>
            <a:r>
              <a:rPr lang="pt-BR" dirty="0">
                <a:latin typeface="Calibri"/>
                <a:cs typeface="Calibri"/>
              </a:rPr>
              <a:t>")        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.</a:t>
            </a:r>
            <a:r>
              <a:rPr lang="pt-BR" dirty="0" err="1">
                <a:solidFill>
                  <a:srgbClr val="00D0FF"/>
                </a:solidFill>
                <a:latin typeface="Calibri"/>
                <a:cs typeface="Calibri"/>
              </a:rPr>
              <a:t>when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_</a:t>
            </a:r>
            <a:r>
              <a:rPr lang="pt-BR" dirty="0">
                <a:latin typeface="Calibri"/>
                <a:cs typeface="Calibri"/>
              </a:rPr>
              <a:t>("</a:t>
            </a:r>
            <a:r>
              <a:rPr lang="pt-BR" dirty="0">
                <a:solidFill>
                  <a:schemeClr val="accent2"/>
                </a:solidFill>
                <a:latin typeface="Calibri"/>
                <a:cs typeface="Calibri"/>
              </a:rPr>
              <a:t>faço login no </a:t>
            </a:r>
            <a:r>
              <a:rPr lang="pt-BR" dirty="0" err="1">
                <a:solidFill>
                  <a:schemeClr val="accent2"/>
                </a:solidFill>
                <a:latin typeface="Calibri"/>
                <a:cs typeface="Calibri"/>
              </a:rPr>
              <a:t>Swag</a:t>
            </a:r>
            <a:r>
              <a:rPr lang="pt-BR" dirty="0">
                <a:solidFill>
                  <a:schemeClr val="accent2"/>
                </a:solidFill>
                <a:latin typeface="Calibri"/>
                <a:cs typeface="Calibri"/>
              </a:rPr>
              <a:t> </a:t>
            </a:r>
            <a:r>
              <a:rPr lang="pt-BR" dirty="0" err="1">
                <a:solidFill>
                  <a:schemeClr val="accent2"/>
                </a:solidFill>
                <a:latin typeface="Calibri"/>
                <a:cs typeface="Calibri"/>
              </a:rPr>
              <a:t>Sauce</a:t>
            </a:r>
            <a:r>
              <a:rPr lang="pt-BR" dirty="0">
                <a:latin typeface="Calibri"/>
                <a:cs typeface="Calibri"/>
              </a:rPr>
              <a:t>")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.</a:t>
            </a:r>
            <a:r>
              <a:rPr lang="pt-BR" dirty="0" err="1">
                <a:solidFill>
                  <a:srgbClr val="00D0FF"/>
                </a:solidFill>
                <a:latin typeface="Calibri"/>
                <a:cs typeface="Calibri"/>
              </a:rPr>
              <a:t>then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_</a:t>
            </a:r>
            <a:r>
              <a:rPr lang="pt-BR" dirty="0">
                <a:latin typeface="Calibri"/>
                <a:cs typeface="Calibri"/>
              </a:rPr>
              <a:t>("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é apresentada a mensagem de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Epic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sadface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: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Username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and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password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 do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not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 match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any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user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 in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this</a:t>
            </a:r>
            <a:r>
              <a:rPr lang="pt-BR" dirty="0">
                <a:solidFill>
                  <a:schemeClr val="accent2"/>
                </a:solidFill>
                <a:ea typeface="+mn-lt"/>
                <a:cs typeface="+mn-lt"/>
              </a:rPr>
              <a:t> </a:t>
            </a:r>
            <a:r>
              <a:rPr lang="pt-BR" dirty="0" err="1">
                <a:solidFill>
                  <a:schemeClr val="accent2"/>
                </a:solidFill>
                <a:ea typeface="+mn-lt"/>
                <a:cs typeface="+mn-lt"/>
              </a:rPr>
              <a:t>service</a:t>
            </a:r>
            <a:r>
              <a:rPr lang="pt-BR" dirty="0">
                <a:latin typeface="Calibri"/>
                <a:cs typeface="Calibri"/>
              </a:rPr>
              <a:t>")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.execute_</a:t>
            </a:r>
            <a:r>
              <a:rPr lang="pt-BR" dirty="0">
                <a:latin typeface="Calibri"/>
                <a:cs typeface="Calibri"/>
              </a:rPr>
              <a:t>();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 }</a:t>
            </a:r>
            <a:endParaRPr lang="pt-BR" dirty="0" err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614267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lIns="0" tIns="0" rIns="0" bIns="0" anchor="t">
            <a:spAutoFit/>
          </a:bodyPr>
          <a:lstStyle/>
          <a:p>
            <a:r>
              <a:rPr lang="pt-BR">
                <a:latin typeface="Calibri"/>
                <a:cs typeface="Calibri"/>
              </a:rPr>
              <a:t>EXERCÍCIO 3 - Automatize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E9A31DE-2529-9043-B23C-1BC19E33C597}"/>
              </a:ext>
            </a:extLst>
          </p:cNvPr>
          <p:cNvSpPr/>
          <p:nvPr/>
        </p:nvSpPr>
        <p:spPr>
          <a:xfrm>
            <a:off x="139153" y="1092919"/>
            <a:ext cx="8786179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@SuppressWarnings("</a:t>
            </a:r>
            <a:r>
              <a:rPr lang="pt-BR" dirty="0">
                <a:solidFill>
                  <a:schemeClr val="accent2"/>
                </a:solidFill>
                <a:latin typeface="Calibri"/>
                <a:cs typeface="Calibri"/>
              </a:rPr>
              <a:t>static-access</a:t>
            </a:r>
            <a:r>
              <a:rPr lang="pt-BR" dirty="0">
                <a:latin typeface="Calibri"/>
                <a:cs typeface="Calibri"/>
              </a:rPr>
              <a:t>")</a:t>
            </a:r>
            <a:endParaRPr lang="pt-BR" dirty="0">
              <a:ea typeface="+mn-lt"/>
              <a:cs typeface="+mn-lt"/>
            </a:endParaRPr>
          </a:p>
          <a:p>
            <a:r>
              <a:rPr lang="pt-BR">
                <a:latin typeface="Calibri"/>
                <a:cs typeface="Calibri"/>
              </a:rPr>
              <a:t>    @Scenario("</a:t>
            </a:r>
            <a:r>
              <a:rPr lang="pt-BR">
                <a:solidFill>
                  <a:schemeClr val="accent2"/>
                </a:solidFill>
                <a:latin typeface="Calibri"/>
                <a:cs typeface="Calibri"/>
              </a:rPr>
              <a:t>Validar dados do item </a:t>
            </a:r>
            <a:r>
              <a:rPr lang="pt-BR">
                <a:solidFill>
                  <a:schemeClr val="accent2"/>
                </a:solidFill>
                <a:ea typeface="+mn-lt"/>
                <a:cs typeface="+mn-lt"/>
              </a:rPr>
              <a:t>Sauce Labs Onesie</a:t>
            </a:r>
            <a:r>
              <a:rPr lang="pt-BR">
                <a:latin typeface="Calibri"/>
                <a:cs typeface="Calibri"/>
              </a:rPr>
              <a:t>")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</a:t>
            </a:r>
            <a:r>
              <a:rPr lang="pt-BR" err="1">
                <a:solidFill>
                  <a:srgbClr val="009ABD"/>
                </a:solidFill>
                <a:latin typeface="Calibri"/>
                <a:cs typeface="Calibri"/>
              </a:rPr>
              <a:t>public</a:t>
            </a:r>
            <a:r>
              <a:rPr lang="pt-BR" dirty="0">
                <a:solidFill>
                  <a:srgbClr val="009ABD"/>
                </a:solidFill>
                <a:latin typeface="Calibri"/>
                <a:cs typeface="Calibri"/>
              </a:rPr>
              <a:t> </a:t>
            </a:r>
            <a:r>
              <a:rPr lang="pt-BR" err="1">
                <a:solidFill>
                  <a:srgbClr val="009ABD"/>
                </a:solidFill>
                <a:latin typeface="Calibri"/>
                <a:cs typeface="Calibri"/>
              </a:rPr>
              <a:t>void</a:t>
            </a:r>
            <a:r>
              <a:rPr lang="pt-BR" dirty="0">
                <a:latin typeface="Calibri"/>
                <a:cs typeface="Calibri"/>
              </a:rPr>
              <a:t> </a:t>
            </a:r>
            <a:r>
              <a:rPr lang="pt-BR" err="1">
                <a:solidFill>
                  <a:srgbClr val="00D0FF"/>
                </a:solidFill>
                <a:latin typeface="Calibri"/>
                <a:cs typeface="Calibri"/>
              </a:rPr>
              <a:t>tentativa_de_login_com_email_invalido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()</a:t>
            </a:r>
            <a:r>
              <a:rPr lang="pt-BR" dirty="0">
                <a:latin typeface="Calibri"/>
                <a:cs typeface="Calibri"/>
              </a:rPr>
              <a:t> </a:t>
            </a:r>
            <a:r>
              <a:rPr lang="pt-BR" err="1">
                <a:latin typeface="Calibri"/>
                <a:cs typeface="Calibri"/>
              </a:rPr>
              <a:t>throws</a:t>
            </a:r>
            <a:r>
              <a:rPr lang="pt-BR" dirty="0">
                <a:latin typeface="Calibri"/>
                <a:cs typeface="Calibri"/>
              </a:rPr>
              <a:t> </a:t>
            </a:r>
            <a:r>
              <a:rPr lang="pt-BR" err="1">
                <a:solidFill>
                  <a:srgbClr val="C00000"/>
                </a:solidFill>
                <a:latin typeface="Calibri"/>
                <a:cs typeface="Calibri"/>
              </a:rPr>
              <a:t>ExecutionException</a:t>
            </a:r>
            <a:r>
              <a:rPr lang="pt-BR" dirty="0">
                <a:solidFill>
                  <a:srgbClr val="C00000"/>
                </a:solidFill>
                <a:latin typeface="Calibri"/>
                <a:cs typeface="Calibri"/>
              </a:rPr>
              <a:t> </a:t>
            </a:r>
            <a:r>
              <a:rPr lang="pt-BR" dirty="0">
                <a:latin typeface="Calibri"/>
                <a:cs typeface="Calibri"/>
              </a:rPr>
              <a:t>{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err="1">
                <a:solidFill>
                  <a:srgbClr val="00D0FF"/>
                </a:solidFill>
                <a:latin typeface="Calibri"/>
                <a:cs typeface="Calibri"/>
              </a:rPr>
              <a:t>given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_</a:t>
            </a:r>
            <a:r>
              <a:rPr lang="pt-BR" dirty="0">
                <a:latin typeface="Calibri"/>
                <a:cs typeface="Calibri"/>
              </a:rPr>
              <a:t>("</a:t>
            </a:r>
            <a:r>
              <a:rPr lang="pt-BR">
                <a:solidFill>
                  <a:schemeClr val="accent2"/>
                </a:solidFill>
                <a:latin typeface="Calibri"/>
                <a:cs typeface="Calibri"/>
              </a:rPr>
              <a:t>que eu esteja na tela principal</a:t>
            </a:r>
            <a:r>
              <a:rPr lang="pt-BR" dirty="0">
                <a:latin typeface="Calibri"/>
                <a:cs typeface="Calibri"/>
              </a:rPr>
              <a:t>")        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>
                <a:solidFill>
                  <a:srgbClr val="00D0FF"/>
                </a:solidFill>
                <a:latin typeface="Calibri"/>
                <a:cs typeface="Calibri"/>
              </a:rPr>
              <a:t>.when_</a:t>
            </a:r>
            <a:r>
              <a:rPr lang="pt-BR">
                <a:latin typeface="Calibri"/>
                <a:cs typeface="Calibri"/>
              </a:rPr>
              <a:t>("</a:t>
            </a:r>
            <a:r>
              <a:rPr lang="pt-BR">
                <a:solidFill>
                  <a:schemeClr val="accent2"/>
                </a:solidFill>
                <a:latin typeface="Calibri"/>
                <a:cs typeface="Calibri"/>
              </a:rPr>
              <a:t>Seleciono o item </a:t>
            </a:r>
            <a:r>
              <a:rPr lang="pt-BR">
                <a:solidFill>
                  <a:schemeClr val="accent2"/>
                </a:solidFill>
                <a:ea typeface="+mn-lt"/>
                <a:cs typeface="+mn-lt"/>
              </a:rPr>
              <a:t>Sauce Labs Onesie</a:t>
            </a:r>
            <a:r>
              <a:rPr lang="pt-BR">
                <a:latin typeface="Calibri"/>
                <a:cs typeface="Calibri"/>
              </a:rPr>
              <a:t>")</a:t>
            </a:r>
            <a:endParaRPr lang="pt-BR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.then_</a:t>
            </a:r>
            <a:r>
              <a:rPr lang="pt-BR">
                <a:solidFill>
                  <a:srgbClr val="FFFFFF"/>
                </a:solidFill>
                <a:latin typeface="Calibri"/>
                <a:cs typeface="Calibri"/>
              </a:rPr>
              <a:t>("</a:t>
            </a:r>
            <a:r>
              <a:rPr lang="pt-BR">
                <a:solidFill>
                  <a:schemeClr val="accent2"/>
                </a:solidFill>
                <a:latin typeface="Calibri"/>
                <a:cs typeface="Calibri"/>
              </a:rPr>
              <a:t>verifico a descrição do item </a:t>
            </a:r>
            <a:r>
              <a:rPr lang="pt-BR">
                <a:solidFill>
                  <a:schemeClr val="accent2"/>
                </a:solidFill>
                <a:ea typeface="+mn-lt"/>
                <a:cs typeface="+mn-lt"/>
              </a:rPr>
              <a:t>Sauce Labs Onesie</a:t>
            </a:r>
            <a:r>
              <a:rPr lang="pt-BR">
                <a:solidFill>
                  <a:srgbClr val="FFFFFF"/>
                </a:solidFill>
                <a:latin typeface="Calibri"/>
                <a:cs typeface="Calibri"/>
              </a:rPr>
              <a:t>")</a:t>
            </a:r>
            <a:endParaRPr lang="pt-BR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.execute_</a:t>
            </a:r>
            <a:r>
              <a:rPr lang="pt-BR" dirty="0">
                <a:latin typeface="Calibri"/>
                <a:cs typeface="Calibri"/>
              </a:rPr>
              <a:t>();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 }</a:t>
            </a:r>
            <a:endParaRPr lang="pt-BR" dirty="0" err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612363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lIns="0" tIns="0" rIns="0" bIns="0" anchor="t">
            <a:spAutoFit/>
          </a:bodyPr>
          <a:lstStyle/>
          <a:p>
            <a:r>
              <a:rPr lang="pt-BR">
                <a:latin typeface="Calibri"/>
                <a:cs typeface="Calibri"/>
              </a:rPr>
              <a:t>EXERCÍCIO 4 - Automatize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E9A31DE-2529-9043-B23C-1BC19E33C597}"/>
              </a:ext>
            </a:extLst>
          </p:cNvPr>
          <p:cNvSpPr/>
          <p:nvPr/>
        </p:nvSpPr>
        <p:spPr>
          <a:xfrm>
            <a:off x="139153" y="1092919"/>
            <a:ext cx="8786179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@SuppressWarnings("</a:t>
            </a:r>
            <a:r>
              <a:rPr lang="pt-BR" dirty="0">
                <a:solidFill>
                  <a:schemeClr val="accent2"/>
                </a:solidFill>
                <a:latin typeface="Calibri"/>
                <a:cs typeface="Calibri"/>
              </a:rPr>
              <a:t>static-access</a:t>
            </a:r>
            <a:r>
              <a:rPr lang="pt-BR" dirty="0">
                <a:latin typeface="Calibri"/>
                <a:cs typeface="Calibri"/>
              </a:rPr>
              <a:t>")</a:t>
            </a:r>
            <a:endParaRPr lang="pt-BR" dirty="0">
              <a:ea typeface="+mn-lt"/>
              <a:cs typeface="+mn-lt"/>
            </a:endParaRPr>
          </a:p>
          <a:p>
            <a:r>
              <a:rPr lang="pt-BR">
                <a:latin typeface="Calibri"/>
                <a:cs typeface="Calibri"/>
              </a:rPr>
              <a:t>    @Scenario("</a:t>
            </a:r>
            <a:r>
              <a:rPr lang="pt-BR">
                <a:solidFill>
                  <a:schemeClr val="accent2"/>
                </a:solidFill>
                <a:latin typeface="Calibri"/>
                <a:cs typeface="Calibri"/>
              </a:rPr>
              <a:t>Comprar item </a:t>
            </a:r>
            <a:r>
              <a:rPr lang="pt-BR">
                <a:solidFill>
                  <a:schemeClr val="accent2"/>
                </a:solidFill>
                <a:ea typeface="+mn-lt"/>
                <a:cs typeface="+mn-lt"/>
              </a:rPr>
              <a:t>Sauce Labs Onesie</a:t>
            </a:r>
            <a:r>
              <a:rPr lang="pt-BR" dirty="0">
                <a:latin typeface="Calibri"/>
                <a:cs typeface="Calibri"/>
              </a:rPr>
              <a:t>")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</a:t>
            </a:r>
            <a:r>
              <a:rPr lang="pt-BR" err="1">
                <a:solidFill>
                  <a:srgbClr val="009ABD"/>
                </a:solidFill>
                <a:latin typeface="Calibri"/>
                <a:cs typeface="Calibri"/>
              </a:rPr>
              <a:t>public</a:t>
            </a:r>
            <a:r>
              <a:rPr lang="pt-BR" dirty="0">
                <a:solidFill>
                  <a:srgbClr val="009ABD"/>
                </a:solidFill>
                <a:latin typeface="Calibri"/>
                <a:cs typeface="Calibri"/>
              </a:rPr>
              <a:t> </a:t>
            </a:r>
            <a:r>
              <a:rPr lang="pt-BR" err="1">
                <a:solidFill>
                  <a:srgbClr val="009ABD"/>
                </a:solidFill>
                <a:latin typeface="Calibri"/>
                <a:cs typeface="Calibri"/>
              </a:rPr>
              <a:t>void</a:t>
            </a:r>
            <a:r>
              <a:rPr lang="pt-BR" dirty="0">
                <a:latin typeface="Calibri"/>
                <a:cs typeface="Calibri"/>
              </a:rPr>
              <a:t> </a:t>
            </a:r>
            <a:r>
              <a:rPr lang="pt-BR" err="1">
                <a:solidFill>
                  <a:srgbClr val="00D0FF"/>
                </a:solidFill>
                <a:latin typeface="Calibri"/>
                <a:cs typeface="Calibri"/>
              </a:rPr>
              <a:t>tentativa_de_login_com_email_invalido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()</a:t>
            </a:r>
            <a:r>
              <a:rPr lang="pt-BR" dirty="0">
                <a:latin typeface="Calibri"/>
                <a:cs typeface="Calibri"/>
              </a:rPr>
              <a:t> </a:t>
            </a:r>
            <a:r>
              <a:rPr lang="pt-BR" err="1">
                <a:latin typeface="Calibri"/>
                <a:cs typeface="Calibri"/>
              </a:rPr>
              <a:t>throws</a:t>
            </a:r>
            <a:r>
              <a:rPr lang="pt-BR" dirty="0">
                <a:latin typeface="Calibri"/>
                <a:cs typeface="Calibri"/>
              </a:rPr>
              <a:t> </a:t>
            </a:r>
            <a:r>
              <a:rPr lang="pt-BR" err="1">
                <a:solidFill>
                  <a:srgbClr val="C00000"/>
                </a:solidFill>
                <a:latin typeface="Calibri"/>
                <a:cs typeface="Calibri"/>
              </a:rPr>
              <a:t>ExecutionException</a:t>
            </a:r>
            <a:r>
              <a:rPr lang="pt-BR" dirty="0">
                <a:solidFill>
                  <a:srgbClr val="C00000"/>
                </a:solidFill>
                <a:latin typeface="Calibri"/>
                <a:cs typeface="Calibri"/>
              </a:rPr>
              <a:t> </a:t>
            </a:r>
            <a:r>
              <a:rPr lang="pt-BR" dirty="0">
                <a:latin typeface="Calibri"/>
                <a:cs typeface="Calibri"/>
              </a:rPr>
              <a:t>{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err="1">
                <a:solidFill>
                  <a:srgbClr val="00D0FF"/>
                </a:solidFill>
                <a:latin typeface="Calibri"/>
                <a:cs typeface="Calibri"/>
              </a:rPr>
              <a:t>given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_</a:t>
            </a:r>
            <a:r>
              <a:rPr lang="pt-BR" dirty="0">
                <a:latin typeface="Calibri"/>
                <a:cs typeface="Calibri"/>
              </a:rPr>
              <a:t>("</a:t>
            </a:r>
            <a:r>
              <a:rPr lang="pt-BR">
                <a:solidFill>
                  <a:schemeClr val="accent2"/>
                </a:solidFill>
                <a:latin typeface="Calibri"/>
                <a:cs typeface="Calibri"/>
              </a:rPr>
              <a:t>que eu esteja na tela principal</a:t>
            </a:r>
            <a:r>
              <a:rPr lang="pt-BR" dirty="0">
                <a:latin typeface="Calibri"/>
                <a:cs typeface="Calibri"/>
              </a:rPr>
              <a:t>")        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>
                <a:solidFill>
                  <a:srgbClr val="00D0FF"/>
                </a:solidFill>
                <a:latin typeface="Calibri"/>
                <a:cs typeface="Calibri"/>
              </a:rPr>
              <a:t>.when_</a:t>
            </a:r>
            <a:r>
              <a:rPr lang="pt-BR">
                <a:latin typeface="Calibri"/>
                <a:cs typeface="Calibri"/>
              </a:rPr>
              <a:t>("</a:t>
            </a:r>
            <a:r>
              <a:rPr lang="pt-BR">
                <a:solidFill>
                  <a:schemeClr val="accent2"/>
                </a:solidFill>
                <a:latin typeface="Calibri"/>
                <a:cs typeface="Calibri"/>
              </a:rPr>
              <a:t>Seleciono o item </a:t>
            </a:r>
            <a:r>
              <a:rPr lang="pt-BR">
                <a:solidFill>
                  <a:schemeClr val="accent2"/>
                </a:solidFill>
                <a:ea typeface="+mn-lt"/>
                <a:cs typeface="+mn-lt"/>
              </a:rPr>
              <a:t>Sauce Labs Onesie</a:t>
            </a:r>
            <a:r>
              <a:rPr lang="pt-BR">
                <a:solidFill>
                  <a:schemeClr val="accent2"/>
                </a:solidFill>
                <a:latin typeface="Calibri"/>
                <a:cs typeface="Calibri"/>
              </a:rPr>
              <a:t> para comprar</a:t>
            </a:r>
            <a:r>
              <a:rPr lang="pt-BR" dirty="0">
                <a:latin typeface="Calibri"/>
                <a:cs typeface="Calibri"/>
              </a:rPr>
              <a:t>")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.then_</a:t>
            </a:r>
            <a:r>
              <a:rPr lang="pt-BR" dirty="0">
                <a:solidFill>
                  <a:srgbClr val="FFFFFF"/>
                </a:solidFill>
                <a:latin typeface="Calibri"/>
                <a:cs typeface="Calibri"/>
              </a:rPr>
              <a:t>("</a:t>
            </a:r>
            <a:r>
              <a:rPr lang="pt-BR">
                <a:solidFill>
                  <a:schemeClr val="accent2"/>
                </a:solidFill>
                <a:latin typeface="Calibri"/>
                <a:cs typeface="Calibri"/>
              </a:rPr>
              <a:t>valido se a compra foi realizada com sucesso</a:t>
            </a:r>
            <a:r>
              <a:rPr lang="pt-BR" dirty="0">
                <a:solidFill>
                  <a:srgbClr val="FFFFFF"/>
                </a:solidFill>
                <a:latin typeface="Calibri"/>
                <a:cs typeface="Calibri"/>
              </a:rPr>
              <a:t>")</a:t>
            </a:r>
            <a:endParaRPr lang="pt-BR" dirty="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     </a:t>
            </a:r>
            <a:r>
              <a:rPr lang="pt-BR" dirty="0">
                <a:solidFill>
                  <a:srgbClr val="00D0FF"/>
                </a:solidFill>
                <a:latin typeface="Calibri"/>
                <a:cs typeface="Calibri"/>
              </a:rPr>
              <a:t>.execute_</a:t>
            </a:r>
            <a:r>
              <a:rPr lang="pt-BR" dirty="0">
                <a:latin typeface="Calibri"/>
                <a:cs typeface="Calibri"/>
              </a:rPr>
              <a:t>();</a:t>
            </a:r>
            <a:endParaRPr lang="pt-BR" dirty="0">
              <a:ea typeface="+mn-lt"/>
              <a:cs typeface="+mn-lt"/>
            </a:endParaRPr>
          </a:p>
          <a:p>
            <a:r>
              <a:rPr lang="pt-BR" dirty="0">
                <a:latin typeface="Calibri"/>
                <a:cs typeface="Calibri"/>
              </a:rPr>
              <a:t>    }</a:t>
            </a:r>
            <a:endParaRPr lang="pt-BR" dirty="0" err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634424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4794678" y="2466569"/>
            <a:ext cx="2284354" cy="44319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pt-BR" sz="24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SUPORTE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4294967295"/>
          </p:nvPr>
        </p:nvSpPr>
        <p:spPr>
          <a:xfrm>
            <a:off x="852984" y="1910463"/>
            <a:ext cx="1520345" cy="132959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pt-BR" sz="96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07</a:t>
            </a:r>
          </a:p>
        </p:txBody>
      </p:sp>
      <p:grpSp>
        <p:nvGrpSpPr>
          <p:cNvPr id="7" name="Group 14">
            <a:extLst>
              <a:ext uri="{FF2B5EF4-FFF2-40B4-BE49-F238E27FC236}">
                <a16:creationId xmlns:a16="http://schemas.microsoft.com/office/drawing/2014/main" id="{8518F47C-0F1F-4580-818A-DD1C8D8522C5}"/>
              </a:ext>
            </a:extLst>
          </p:cNvPr>
          <p:cNvGrpSpPr/>
          <p:nvPr/>
        </p:nvGrpSpPr>
        <p:grpSpPr>
          <a:xfrm>
            <a:off x="5630481" y="1625400"/>
            <a:ext cx="499622" cy="728262"/>
            <a:chOff x="3926387" y="3594831"/>
            <a:chExt cx="244600" cy="356535"/>
          </a:xfrm>
          <a:solidFill>
            <a:schemeClr val="bg2"/>
          </a:solidFill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DA6B897F-B785-456C-9A2A-DA57DCB06E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6387" y="3594831"/>
              <a:ext cx="244600" cy="356535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4 w 88"/>
                <a:gd name="T15" fmla="*/ 109 h 128"/>
                <a:gd name="T16" fmla="*/ 35 w 88"/>
                <a:gd name="T17" fmla="*/ 111 h 128"/>
                <a:gd name="T18" fmla="*/ 32 w 88"/>
                <a:gd name="T19" fmla="*/ 104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4 w 88"/>
                <a:gd name="T27" fmla="*/ 109 h 128"/>
                <a:gd name="T28" fmla="*/ 31 w 88"/>
                <a:gd name="T29" fmla="*/ 100 h 128"/>
                <a:gd name="T30" fmla="*/ 28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100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5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69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5"/>
                    <a:pt x="27" y="128"/>
                    <a:pt x="44" y="128"/>
                  </a:cubicBezTo>
                  <a:cubicBezTo>
                    <a:pt x="61" y="128"/>
                    <a:pt x="60" y="115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54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4"/>
                  </a:cubicBezTo>
                  <a:cubicBezTo>
                    <a:pt x="32" y="104"/>
                    <a:pt x="32" y="104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2"/>
                    <a:pt x="56" y="103"/>
                    <a:pt x="56" y="104"/>
                  </a:cubicBezTo>
                  <a:cubicBezTo>
                    <a:pt x="55" y="106"/>
                    <a:pt x="55" y="107"/>
                    <a:pt x="54" y="109"/>
                  </a:cubicBezTo>
                  <a:close/>
                  <a:moveTo>
                    <a:pt x="31" y="100"/>
                  </a:moveTo>
                  <a:cubicBezTo>
                    <a:pt x="30" y="97"/>
                    <a:pt x="29" y="95"/>
                    <a:pt x="28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100"/>
                  </a:lnTo>
                  <a:close/>
                  <a:moveTo>
                    <a:pt x="44" y="120"/>
                  </a:moveTo>
                  <a:cubicBezTo>
                    <a:pt x="40" y="120"/>
                    <a:pt x="38" y="120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3" y="80"/>
                    <a:pt x="21" y="75"/>
                    <a:pt x="19" y="71"/>
                  </a:cubicBezTo>
                  <a:cubicBezTo>
                    <a:pt x="13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69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/>
            </a:p>
          </p:txBody>
        </p:sp>
        <p:sp>
          <p:nvSpPr>
            <p:cNvPr id="9" name="Freeform 16">
              <a:extLst>
                <a:ext uri="{FF2B5EF4-FFF2-40B4-BE49-F238E27FC236}">
                  <a16:creationId xmlns:a16="http://schemas.microsoft.com/office/drawing/2014/main" id="{C6B59234-1715-42A7-AF2B-6C76B5EE1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1663" y="3650107"/>
              <a:ext cx="73242" cy="73242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/>
            </a:p>
          </p:txBody>
        </p:sp>
      </p:grpSp>
      <p:grpSp>
        <p:nvGrpSpPr>
          <p:cNvPr id="10" name="Group 4">
            <a:extLst>
              <a:ext uri="{FF2B5EF4-FFF2-40B4-BE49-F238E27FC236}">
                <a16:creationId xmlns:a16="http://schemas.microsoft.com/office/drawing/2014/main" id="{C9F2A5B9-265F-4E34-84EF-8A9948554854}"/>
              </a:ext>
            </a:extLst>
          </p:cNvPr>
          <p:cNvGrpSpPr/>
          <p:nvPr/>
        </p:nvGrpSpPr>
        <p:grpSpPr>
          <a:xfrm>
            <a:off x="5686933" y="3035058"/>
            <a:ext cx="386719" cy="34295"/>
            <a:chOff x="5838185" y="3793396"/>
            <a:chExt cx="515625" cy="45727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24B51650-B6B9-40D5-BCE3-A28036B49573}"/>
                </a:ext>
              </a:extLst>
            </p:cNvPr>
            <p:cNvSpPr/>
            <p:nvPr/>
          </p:nvSpPr>
          <p:spPr>
            <a:xfrm>
              <a:off x="5838185" y="3793396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" name="Oval 6">
              <a:extLst>
                <a:ext uri="{FF2B5EF4-FFF2-40B4-BE49-F238E27FC236}">
                  <a16:creationId xmlns:a16="http://schemas.microsoft.com/office/drawing/2014/main" id="{87DCC89C-6E0F-49A8-8605-CDEF6E46123B}"/>
                </a:ext>
              </a:extLst>
            </p:cNvPr>
            <p:cNvSpPr/>
            <p:nvPr/>
          </p:nvSpPr>
          <p:spPr>
            <a:xfrm>
              <a:off x="5955665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Oval 7">
              <a:extLst>
                <a:ext uri="{FF2B5EF4-FFF2-40B4-BE49-F238E27FC236}">
                  <a16:creationId xmlns:a16="http://schemas.microsoft.com/office/drawing/2014/main" id="{A300AD81-236C-4FF9-8375-D30B0774EA82}"/>
                </a:ext>
              </a:extLst>
            </p:cNvPr>
            <p:cNvSpPr/>
            <p:nvPr/>
          </p:nvSpPr>
          <p:spPr>
            <a:xfrm>
              <a:off x="6073140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70BCA2B4-8E4A-4AEC-B4D9-3CC8E5B0DE6D}"/>
                </a:ext>
              </a:extLst>
            </p:cNvPr>
            <p:cNvSpPr/>
            <p:nvPr/>
          </p:nvSpPr>
          <p:spPr>
            <a:xfrm>
              <a:off x="6190615" y="3793403"/>
              <a:ext cx="45720" cy="45720"/>
            </a:xfrm>
            <a:prstGeom prst="ellipse">
              <a:avLst/>
            </a:prstGeom>
            <a:solidFill>
              <a:srgbClr val="FAC918"/>
            </a:solidFill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Oval 9">
              <a:extLst>
                <a:ext uri="{FF2B5EF4-FFF2-40B4-BE49-F238E27FC236}">
                  <a16:creationId xmlns:a16="http://schemas.microsoft.com/office/drawing/2014/main" id="{348B6F48-36F6-40EF-A86D-5DD9C6E42EAE}"/>
                </a:ext>
              </a:extLst>
            </p:cNvPr>
            <p:cNvSpPr/>
            <p:nvPr/>
          </p:nvSpPr>
          <p:spPr>
            <a:xfrm>
              <a:off x="6308090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148628090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MÉTODOS UTEIS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75A66B1-5F3A-1A45-9E2A-F6C1BA1D0674}"/>
              </a:ext>
            </a:extLst>
          </p:cNvPr>
          <p:cNvSpPr/>
          <p:nvPr/>
        </p:nvSpPr>
        <p:spPr>
          <a:xfrm>
            <a:off x="611436" y="613402"/>
            <a:ext cx="7893586" cy="351634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pt-BR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AC918"/>
                </a:solidFill>
              </a:rPr>
              <a:t>MAPEAMENTO DE ELEMENTOS</a:t>
            </a:r>
            <a:endParaRPr lang="pt-BR" dirty="0">
              <a:solidFill>
                <a:srgbClr val="0070C0"/>
              </a:solidFill>
            </a:endParaRPr>
          </a:p>
          <a:p>
            <a:r>
              <a:rPr lang="pt-BR" dirty="0"/>
              <a:t>	</a:t>
            </a:r>
          </a:p>
          <a:p>
            <a:endParaRPr lang="pt-BR" dirty="0">
              <a:solidFill>
                <a:srgbClr val="0070C0"/>
              </a:solidFill>
            </a:endParaRPr>
          </a:p>
          <a:p>
            <a:r>
              <a:rPr lang="pt-BR" dirty="0">
                <a:solidFill>
                  <a:srgbClr val="0070C0"/>
                </a:solidFill>
              </a:rPr>
              <a:t>	</a:t>
            </a:r>
            <a:r>
              <a:rPr lang="pt-BR" err="1">
                <a:solidFill>
                  <a:srgbClr val="C00000"/>
                </a:solidFill>
              </a:rPr>
              <a:t>VirtualElement</a:t>
            </a:r>
            <a:r>
              <a:rPr lang="pt-BR" dirty="0">
                <a:solidFill>
                  <a:srgbClr val="C00000"/>
                </a:solidFill>
              </a:rPr>
              <a:t> </a:t>
            </a:r>
            <a:r>
              <a:rPr lang="pt-BR" err="1">
                <a:solidFill>
                  <a:srgbClr val="7030A0"/>
                </a:solidFill>
              </a:rPr>
              <a:t>txtEmail</a:t>
            </a:r>
            <a:r>
              <a:rPr lang="pt-BR" dirty="0"/>
              <a:t> = </a:t>
            </a:r>
            <a:r>
              <a:rPr lang="pt-BR">
                <a:solidFill>
                  <a:srgbClr val="00D0FF"/>
                </a:solidFill>
                <a:ea typeface="+mn-lt"/>
                <a:cs typeface="+mn-lt"/>
              </a:rPr>
              <a:t>getElementByXPath</a:t>
            </a:r>
            <a:r>
              <a:rPr lang="pt-BR"/>
              <a:t>(</a:t>
            </a:r>
            <a:r>
              <a:rPr lang="pt-BR">
                <a:solidFill>
                  <a:srgbClr val="FFC000"/>
                </a:solidFill>
              </a:rPr>
              <a:t>"//input[@name='email']"</a:t>
            </a:r>
            <a:r>
              <a:rPr lang="pt-BR"/>
              <a:t>),</a:t>
            </a:r>
            <a:endParaRPr lang="pt-BR">
              <a:cs typeface="Calibri"/>
            </a:endParaRPr>
          </a:p>
          <a:p>
            <a:r>
              <a:rPr lang="pt-BR" dirty="0"/>
              <a:t>		          </a:t>
            </a:r>
            <a:r>
              <a:rPr lang="pt-BR" dirty="0">
                <a:solidFill>
                  <a:srgbClr val="7030A0"/>
                </a:solidFill>
              </a:rPr>
              <a:t>txtPassword</a:t>
            </a:r>
            <a:r>
              <a:rPr lang="pt-BR" dirty="0"/>
              <a:t> = </a:t>
            </a:r>
            <a:r>
              <a:rPr lang="pt-BR">
                <a:solidFill>
                  <a:srgbClr val="00D0FF"/>
                </a:solidFill>
              </a:rPr>
              <a:t>getElementBy</a:t>
            </a:r>
            <a:r>
              <a:rPr lang="pt-BR" i="1">
                <a:solidFill>
                  <a:srgbClr val="00D0FF"/>
                </a:solidFill>
              </a:rPr>
              <a:t>Name</a:t>
            </a:r>
            <a:r>
              <a:rPr lang="pt-BR"/>
              <a:t>(</a:t>
            </a:r>
            <a:r>
              <a:rPr lang="pt-BR">
                <a:solidFill>
                  <a:srgbClr val="FFC000"/>
                </a:solidFill>
              </a:rPr>
              <a:t>"password"</a:t>
            </a:r>
            <a:r>
              <a:rPr lang="pt-BR"/>
              <a:t>),</a:t>
            </a:r>
            <a:endParaRPr lang="pt-BR">
              <a:cs typeface="Calibri"/>
            </a:endParaRPr>
          </a:p>
          <a:p>
            <a:r>
              <a:rPr lang="pt-BR" dirty="0"/>
              <a:t>                   </a:t>
            </a:r>
            <a:r>
              <a:rPr lang="pt-BR" dirty="0">
                <a:solidFill>
                  <a:srgbClr val="FFFFFF"/>
                </a:solidFill>
              </a:rPr>
              <a:t>                           </a:t>
            </a:r>
            <a:r>
              <a:rPr lang="pt-BR">
                <a:solidFill>
                  <a:srgbClr val="7030A0"/>
                </a:solidFill>
              </a:rPr>
              <a:t>btnLogin</a:t>
            </a:r>
            <a:r>
              <a:rPr lang="pt-BR"/>
              <a:t> = </a:t>
            </a:r>
            <a:r>
              <a:rPr lang="pt-BR">
                <a:solidFill>
                  <a:srgbClr val="00D0FF"/>
                </a:solidFill>
              </a:rPr>
              <a:t>getElementBy</a:t>
            </a:r>
            <a:r>
              <a:rPr lang="pt-BR" i="1" dirty="0">
                <a:solidFill>
                  <a:srgbClr val="00D0FF"/>
                </a:solidFill>
              </a:rPr>
              <a:t>id</a:t>
            </a:r>
            <a:r>
              <a:rPr lang="pt-BR" dirty="0"/>
              <a:t>(</a:t>
            </a:r>
            <a:r>
              <a:rPr lang="pt-BR" dirty="0">
                <a:solidFill>
                  <a:srgbClr val="FFC000"/>
                </a:solidFill>
              </a:rPr>
              <a:t>"login"</a:t>
            </a:r>
            <a:r>
              <a:rPr lang="pt-BR" dirty="0"/>
              <a:t>);</a:t>
            </a:r>
            <a:endParaRPr lang="pt-BR" dirty="0">
              <a:cs typeface="Calibri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FAC918"/>
              </a:solidFill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AC918"/>
                </a:solidFill>
              </a:rPr>
              <a:t>INSTANCIAÇÃO DE PÁGINA</a:t>
            </a:r>
          </a:p>
          <a:p>
            <a:pPr fontAlgn="base"/>
            <a:r>
              <a:rPr lang="en-US" sz="1600" b="1" dirty="0">
                <a:solidFill>
                  <a:srgbClr val="FAC918"/>
                </a:solidFill>
              </a:rPr>
              <a:t>	</a:t>
            </a:r>
            <a:r>
              <a:rPr lang="pt-BR" dirty="0">
                <a:solidFill>
                  <a:srgbClr val="00D0FF"/>
                </a:solidFill>
              </a:rPr>
              <a:t>import static</a:t>
            </a:r>
            <a:r>
              <a:rPr lang="pt-BR" dirty="0"/>
              <a:t> </a:t>
            </a:r>
            <a:r>
              <a:rPr lang="pt-BR" err="1"/>
              <a:t>br.com.santander.frm.base.DefaultBaseController.</a:t>
            </a:r>
            <a:r>
              <a:rPr lang="pt-BR" i="1" err="1">
                <a:solidFill>
                  <a:srgbClr val="00B050"/>
                </a:solidFill>
              </a:rPr>
              <a:t>getPage</a:t>
            </a:r>
            <a:r>
              <a:rPr lang="pt-BR" i="1" dirty="0">
                <a:solidFill>
                  <a:srgbClr val="00B050"/>
                </a:solidFill>
              </a:rPr>
              <a:t>_</a:t>
            </a:r>
            <a:r>
              <a:rPr lang="pt-BR" dirty="0"/>
              <a:t>;</a:t>
            </a:r>
            <a:endParaRPr lang="en-US" sz="1600" b="1" dirty="0">
              <a:solidFill>
                <a:srgbClr val="FAC918"/>
              </a:solidFill>
            </a:endParaRPr>
          </a:p>
          <a:p>
            <a:r>
              <a:rPr lang="pt-BR" dirty="0"/>
              <a:t>	</a:t>
            </a:r>
            <a:r>
              <a:rPr lang="pt-BR" err="1">
                <a:solidFill>
                  <a:srgbClr val="C00000"/>
                </a:solidFill>
              </a:rPr>
              <a:t>LoginPage</a:t>
            </a:r>
            <a:r>
              <a:rPr lang="pt-BR" dirty="0">
                <a:solidFill>
                  <a:srgbClr val="C00000"/>
                </a:solidFill>
              </a:rPr>
              <a:t> </a:t>
            </a:r>
            <a:r>
              <a:rPr lang="pt-BR" err="1">
                <a:solidFill>
                  <a:srgbClr val="00B0F0"/>
                </a:solidFill>
              </a:rPr>
              <a:t>loginPage</a:t>
            </a:r>
            <a:r>
              <a:rPr lang="pt-BR" dirty="0"/>
              <a:t> = </a:t>
            </a:r>
            <a:r>
              <a:rPr lang="pt-BR" i="1" dirty="0">
                <a:solidFill>
                  <a:srgbClr val="00B050"/>
                </a:solidFill>
              </a:rPr>
              <a:t>getPage_</a:t>
            </a:r>
            <a:r>
              <a:rPr lang="pt-BR" dirty="0"/>
              <a:t>(</a:t>
            </a:r>
            <a:r>
              <a:rPr lang="pt-BR" err="1">
                <a:solidFill>
                  <a:srgbClr val="C00000"/>
                </a:solidFill>
              </a:rPr>
              <a:t>LoginPage</a:t>
            </a:r>
            <a:r>
              <a:rPr lang="pt-BR" err="1"/>
              <a:t>.</a:t>
            </a:r>
            <a:r>
              <a:rPr lang="pt-BR" err="1">
                <a:solidFill>
                  <a:srgbClr val="00D0FF"/>
                </a:solidFill>
              </a:rPr>
              <a:t>class</a:t>
            </a:r>
            <a:r>
              <a:rPr lang="pt-BR" dirty="0"/>
              <a:t>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SCREENSHOT</a:t>
            </a:r>
            <a:endParaRPr lang="pt-BR" sz="1600" b="1" dirty="0">
              <a:solidFill>
                <a:srgbClr val="FAC918"/>
              </a:solidFill>
            </a:endParaRPr>
          </a:p>
          <a:p>
            <a:r>
              <a:rPr lang="pt-BR" dirty="0"/>
              <a:t>	</a:t>
            </a:r>
            <a:r>
              <a:rPr lang="pt-BR" err="1">
                <a:solidFill>
                  <a:srgbClr val="C00000"/>
                </a:solidFill>
              </a:rPr>
              <a:t>LoggerHelper</a:t>
            </a:r>
            <a:r>
              <a:rPr lang="pt-BR" dirty="0">
                <a:solidFill>
                  <a:srgbClr val="C00000"/>
                </a:solidFill>
              </a:rPr>
              <a:t> </a:t>
            </a:r>
            <a:r>
              <a:rPr lang="pt-BR" err="1">
                <a:solidFill>
                  <a:srgbClr val="00B0F0"/>
                </a:solidFill>
              </a:rPr>
              <a:t>logger</a:t>
            </a:r>
            <a:r>
              <a:rPr lang="pt-BR" dirty="0"/>
              <a:t>  = new </a:t>
            </a:r>
            <a:r>
              <a:rPr lang="pt-BR" err="1">
                <a:solidFill>
                  <a:srgbClr val="00B050"/>
                </a:solidFill>
              </a:rPr>
              <a:t>LoggerHelper</a:t>
            </a:r>
            <a:r>
              <a:rPr lang="pt-BR" dirty="0"/>
              <a:t>(</a:t>
            </a:r>
            <a:r>
              <a:rPr lang="pt-BR" err="1">
                <a:solidFill>
                  <a:srgbClr val="C00000"/>
                </a:solidFill>
              </a:rPr>
              <a:t>LoginSteps</a:t>
            </a:r>
            <a:r>
              <a:rPr lang="pt-BR" err="1"/>
              <a:t>.</a:t>
            </a:r>
            <a:r>
              <a:rPr lang="pt-BR" err="1">
                <a:solidFill>
                  <a:srgbClr val="00D0FF"/>
                </a:solidFill>
              </a:rPr>
              <a:t>class</a:t>
            </a:r>
            <a:r>
              <a:rPr lang="pt-BR" dirty="0"/>
              <a:t>);</a:t>
            </a:r>
          </a:p>
          <a:p>
            <a:r>
              <a:rPr lang="pt-BR" dirty="0"/>
              <a:t>	</a:t>
            </a:r>
            <a:r>
              <a:rPr lang="pt-BR" err="1">
                <a:solidFill>
                  <a:srgbClr val="00B0F0"/>
                </a:solidFill>
              </a:rPr>
              <a:t>logger</a:t>
            </a:r>
            <a:r>
              <a:rPr lang="pt-BR" err="1"/>
              <a:t>.info</a:t>
            </a:r>
            <a:r>
              <a:rPr lang="pt-BR" dirty="0"/>
              <a:t>(</a:t>
            </a:r>
            <a:r>
              <a:rPr lang="pt-BR" dirty="0">
                <a:solidFill>
                  <a:srgbClr val="FFC000"/>
                </a:solidFill>
              </a:rPr>
              <a:t>"Validação da tela de Login"</a:t>
            </a:r>
            <a:r>
              <a:rPr lang="pt-BR" dirty="0"/>
              <a:t>, </a:t>
            </a:r>
            <a:r>
              <a:rPr lang="pt-BR" err="1">
                <a:solidFill>
                  <a:srgbClr val="00D0FF"/>
                </a:solidFill>
              </a:rPr>
              <a:t>true</a:t>
            </a:r>
            <a:r>
              <a:rPr lang="pt-BR" dirty="0"/>
              <a:t>);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021168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MÉTODOS UTEIS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75A66B1-5F3A-1A45-9E2A-F6C1BA1D0674}"/>
              </a:ext>
            </a:extLst>
          </p:cNvPr>
          <p:cNvSpPr/>
          <p:nvPr/>
        </p:nvSpPr>
        <p:spPr>
          <a:xfrm>
            <a:off x="611436" y="613402"/>
            <a:ext cx="7893586" cy="28161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pt-BR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CAPTURA DE INFORMAÇÕES NO EXCEL</a:t>
            </a:r>
            <a:endParaRPr lang="pt-BR" dirty="0">
              <a:solidFill>
                <a:srgbClr val="0070C0"/>
              </a:solidFill>
            </a:endParaRPr>
          </a:p>
          <a:p>
            <a:r>
              <a:rPr lang="pt-BR" dirty="0"/>
              <a:t>	</a:t>
            </a:r>
            <a:r>
              <a:rPr lang="pt-BR" dirty="0">
                <a:solidFill>
                  <a:srgbClr val="FBBA00"/>
                </a:solidFill>
              </a:rPr>
              <a:t>import static</a:t>
            </a:r>
            <a:r>
              <a:rPr lang="pt-BR" dirty="0"/>
              <a:t> br.com.santander.frm.helpers.DataTableHelper.</a:t>
            </a:r>
            <a:r>
              <a:rPr lang="pt-BR" i="1" dirty="0">
                <a:solidFill>
                  <a:srgbClr val="00B050"/>
                </a:solidFill>
              </a:rPr>
              <a:t>getDt_</a:t>
            </a:r>
            <a:r>
              <a:rPr lang="pt-BR" dirty="0"/>
              <a:t>;</a:t>
            </a:r>
            <a:endParaRPr lang="pt-BR" dirty="0">
              <a:solidFill>
                <a:srgbClr val="0070C0"/>
              </a:solidFill>
            </a:endParaRPr>
          </a:p>
          <a:p>
            <a:r>
              <a:rPr lang="pt-BR" i="1" dirty="0"/>
              <a:t>	</a:t>
            </a:r>
            <a:r>
              <a:rPr lang="pt-BR" i="1" dirty="0">
                <a:solidFill>
                  <a:srgbClr val="00D0FF"/>
                </a:solidFill>
              </a:rPr>
              <a:t>getDt</a:t>
            </a:r>
            <a:r>
              <a:rPr lang="pt-BR" i="1" dirty="0">
                <a:solidFill>
                  <a:srgbClr val="00B0F0"/>
                </a:solidFill>
              </a:rPr>
              <a:t>_</a:t>
            </a:r>
            <a:r>
              <a:rPr lang="pt-BR" dirty="0"/>
              <a:t>().</a:t>
            </a:r>
            <a:r>
              <a:rPr lang="pt-BR" dirty="0">
                <a:solidFill>
                  <a:srgbClr val="00D0FF"/>
                </a:solidFill>
              </a:rPr>
              <a:t>getStringOf</a:t>
            </a:r>
            <a:r>
              <a:rPr lang="pt-BR" dirty="0"/>
              <a:t>(</a:t>
            </a:r>
            <a:r>
              <a:rPr lang="pt-BR" dirty="0">
                <a:solidFill>
                  <a:srgbClr val="FFC000"/>
                </a:solidFill>
              </a:rPr>
              <a:t>"NOME_COLUNA"</a:t>
            </a:r>
            <a:r>
              <a:rPr lang="pt-BR" dirty="0"/>
              <a:t>)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ESPERA DE ELEMENTO</a:t>
            </a:r>
            <a:endParaRPr lang="pt-BR" dirty="0">
              <a:solidFill>
                <a:srgbClr val="0070C0"/>
              </a:solidFill>
            </a:endParaRPr>
          </a:p>
          <a:p>
            <a:r>
              <a:rPr lang="pt-BR" dirty="0"/>
              <a:t>	</a:t>
            </a:r>
            <a:r>
              <a:rPr lang="pt-BR" dirty="0">
                <a:solidFill>
                  <a:srgbClr val="00D0FF"/>
                </a:solidFill>
              </a:rPr>
              <a:t>waitUntilElementExists</a:t>
            </a:r>
            <a:r>
              <a:rPr lang="pt-BR" dirty="0"/>
              <a:t>(</a:t>
            </a:r>
            <a:r>
              <a:rPr lang="pt-BR" dirty="0">
                <a:solidFill>
                  <a:srgbClr val="00D0FF"/>
                </a:solidFill>
              </a:rPr>
              <a:t>txtLogout</a:t>
            </a:r>
            <a:r>
              <a:rPr lang="pt-BR" dirty="0"/>
              <a:t>, 10);</a:t>
            </a:r>
          </a:p>
          <a:p>
            <a:r>
              <a:rPr lang="pt-BR" dirty="0"/>
              <a:t>	</a:t>
            </a:r>
            <a:r>
              <a:rPr lang="pt-BR" dirty="0">
                <a:solidFill>
                  <a:srgbClr val="00D0FF"/>
                </a:solidFill>
              </a:rPr>
              <a:t>waitUntilElementVisible</a:t>
            </a:r>
            <a:r>
              <a:rPr lang="pt-BR" dirty="0"/>
              <a:t>(</a:t>
            </a:r>
            <a:r>
              <a:rPr lang="pt-BR" dirty="0">
                <a:solidFill>
                  <a:srgbClr val="00D0FF"/>
                </a:solidFill>
              </a:rPr>
              <a:t>txtLogout</a:t>
            </a:r>
            <a:r>
              <a:rPr lang="pt-BR" dirty="0"/>
              <a:t>); </a:t>
            </a:r>
          </a:p>
          <a:p>
            <a:r>
              <a:rPr lang="pt-BR" dirty="0"/>
              <a:t>	</a:t>
            </a:r>
            <a:r>
              <a:rPr lang="pt-BR" dirty="0">
                <a:solidFill>
                  <a:srgbClr val="00D0FF"/>
                </a:solidFill>
              </a:rPr>
              <a:t>waitUntilElementBeClickable</a:t>
            </a:r>
            <a:r>
              <a:rPr lang="pt-BR" dirty="0"/>
              <a:t>(</a:t>
            </a:r>
            <a:r>
              <a:rPr lang="pt-BR" dirty="0">
                <a:solidFill>
                  <a:srgbClr val="00D0FF"/>
                </a:solidFill>
              </a:rPr>
              <a:t>btnLogin</a:t>
            </a:r>
            <a:r>
              <a:rPr lang="pt-BR" dirty="0"/>
              <a:t>);</a:t>
            </a:r>
          </a:p>
          <a:p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    VALIDAÇÃO DE EXISTÊNCIA DE ELEMENTO</a:t>
            </a:r>
          </a:p>
          <a:p>
            <a:pPr lvl="1"/>
            <a:r>
              <a:rPr lang="pt-BR" dirty="0">
                <a:solidFill>
                  <a:srgbClr val="00B050"/>
                </a:solidFill>
              </a:rPr>
              <a:t>	</a:t>
            </a:r>
            <a:r>
              <a:rPr lang="pt-BR" dirty="0">
                <a:solidFill>
                  <a:srgbClr val="00D0FF"/>
                </a:solidFill>
              </a:rPr>
              <a:t>elementExists</a:t>
            </a:r>
            <a:r>
              <a:rPr lang="pt-BR" dirty="0"/>
              <a:t>(</a:t>
            </a:r>
            <a:r>
              <a:rPr lang="pt-BR" dirty="0">
                <a:solidFill>
                  <a:srgbClr val="00D0FF"/>
                </a:solidFill>
              </a:rPr>
              <a:t>txtLogout</a:t>
            </a:r>
            <a:r>
              <a:rPr lang="pt-BR" dirty="0"/>
              <a:t>, 10);</a:t>
            </a:r>
          </a:p>
          <a:p>
            <a:pPr lvl="1"/>
            <a:r>
              <a:rPr lang="pt-BR" dirty="0">
                <a:solidFill>
                  <a:srgbClr val="00B050"/>
                </a:solidFill>
              </a:rPr>
              <a:t>	</a:t>
            </a:r>
            <a:r>
              <a:rPr lang="pt-BR" dirty="0">
                <a:solidFill>
                  <a:srgbClr val="00D0FF"/>
                </a:solidFill>
              </a:rPr>
              <a:t>elementIsVisible</a:t>
            </a:r>
            <a:r>
              <a:rPr lang="pt-BR" dirty="0"/>
              <a:t>(</a:t>
            </a:r>
            <a:r>
              <a:rPr lang="pt-BR" dirty="0">
                <a:solidFill>
                  <a:srgbClr val="00D0FF"/>
                </a:solidFill>
              </a:rPr>
              <a:t>txtLogout</a:t>
            </a:r>
            <a:r>
              <a:rPr lang="pt-BR" u="sng" dirty="0"/>
              <a:t>);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3955703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PADRÕES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75A66B1-5F3A-1A45-9E2A-F6C1BA1D0674}"/>
              </a:ext>
            </a:extLst>
          </p:cNvPr>
          <p:cNvSpPr/>
          <p:nvPr/>
        </p:nvSpPr>
        <p:spPr>
          <a:xfrm>
            <a:off x="611436" y="613402"/>
            <a:ext cx="7893586" cy="3931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NOME DE ELEMENTOS</a:t>
            </a:r>
          </a:p>
          <a:p>
            <a:pPr lvl="2"/>
            <a:r>
              <a:rPr lang="pt-BR" sz="1400" b="1" dirty="0">
                <a:solidFill>
                  <a:srgbClr val="FAC918"/>
                </a:solidFill>
              </a:rPr>
              <a:t>btn</a:t>
            </a:r>
            <a:r>
              <a:rPr lang="pt-BR" sz="1400" dirty="0"/>
              <a:t>NomeElemento</a:t>
            </a:r>
            <a:r>
              <a:rPr lang="pt-BR" sz="1400" b="1" dirty="0">
                <a:solidFill>
                  <a:srgbClr val="FAC918"/>
                </a:solidFill>
              </a:rPr>
              <a:t> </a:t>
            </a:r>
            <a:r>
              <a:rPr lang="pt-BR" sz="1400" b="1" dirty="0">
                <a:solidFill>
                  <a:srgbClr val="FAC918"/>
                </a:solidFill>
                <a:sym typeface="Wingdings" pitchFamily="2" charset="2"/>
              </a:rPr>
              <a:t></a:t>
            </a:r>
            <a:r>
              <a:rPr lang="pt-BR" sz="1400" b="1" dirty="0">
                <a:solidFill>
                  <a:srgbClr val="FAC918"/>
                </a:solidFill>
              </a:rPr>
              <a:t> Botões</a:t>
            </a:r>
          </a:p>
          <a:p>
            <a:pPr lvl="2"/>
            <a:r>
              <a:rPr lang="pt-BR" sz="1400" b="1" dirty="0">
                <a:solidFill>
                  <a:srgbClr val="FAC918"/>
                </a:solidFill>
              </a:rPr>
              <a:t>rdb</a:t>
            </a:r>
            <a:r>
              <a:rPr lang="pt-BR" sz="1400" dirty="0"/>
              <a:t>NomeElemento</a:t>
            </a:r>
            <a:r>
              <a:rPr lang="pt-BR" sz="1400" b="1" dirty="0">
                <a:solidFill>
                  <a:srgbClr val="FAC918"/>
                </a:solidFill>
              </a:rPr>
              <a:t> </a:t>
            </a:r>
            <a:r>
              <a:rPr lang="pt-BR" sz="1400" b="1" dirty="0">
                <a:solidFill>
                  <a:srgbClr val="FAC918"/>
                </a:solidFill>
                <a:sym typeface="Wingdings" pitchFamily="2" charset="2"/>
              </a:rPr>
              <a:t></a:t>
            </a:r>
            <a:r>
              <a:rPr lang="pt-BR" sz="1400" b="1" dirty="0">
                <a:solidFill>
                  <a:srgbClr val="FAC918"/>
                </a:solidFill>
              </a:rPr>
              <a:t> Radio Buttons</a:t>
            </a:r>
          </a:p>
          <a:p>
            <a:pPr lvl="2"/>
            <a:r>
              <a:rPr lang="pt-BR" sz="1400" b="1" dirty="0">
                <a:solidFill>
                  <a:srgbClr val="FAC918"/>
                </a:solidFill>
              </a:rPr>
              <a:t>chk</a:t>
            </a:r>
            <a:r>
              <a:rPr lang="pt-BR" sz="1400" dirty="0"/>
              <a:t>NomeElemento</a:t>
            </a:r>
            <a:r>
              <a:rPr lang="pt-BR" sz="1400" b="1" dirty="0">
                <a:solidFill>
                  <a:srgbClr val="FAC918"/>
                </a:solidFill>
              </a:rPr>
              <a:t> </a:t>
            </a:r>
            <a:r>
              <a:rPr lang="pt-BR" sz="1400" b="1" dirty="0">
                <a:solidFill>
                  <a:srgbClr val="FAC918"/>
                </a:solidFill>
                <a:sym typeface="Wingdings" pitchFamily="2" charset="2"/>
              </a:rPr>
              <a:t></a:t>
            </a:r>
            <a:r>
              <a:rPr lang="pt-BR" sz="1400" b="1" dirty="0">
                <a:solidFill>
                  <a:srgbClr val="FAC918"/>
                </a:solidFill>
              </a:rPr>
              <a:t> CheckBox</a:t>
            </a:r>
          </a:p>
          <a:p>
            <a:pPr lvl="2"/>
            <a:r>
              <a:rPr lang="pt-BR" sz="1400" b="1" dirty="0">
                <a:solidFill>
                  <a:srgbClr val="FAC918"/>
                </a:solidFill>
              </a:rPr>
              <a:t>cmb</a:t>
            </a:r>
            <a:r>
              <a:rPr lang="pt-BR" sz="1400" dirty="0"/>
              <a:t>NomeElemento</a:t>
            </a:r>
            <a:r>
              <a:rPr lang="pt-BR" sz="1400" b="1" dirty="0">
                <a:solidFill>
                  <a:srgbClr val="FAC918"/>
                </a:solidFill>
              </a:rPr>
              <a:t> </a:t>
            </a:r>
            <a:r>
              <a:rPr lang="pt-BR" sz="1400" b="1" dirty="0">
                <a:solidFill>
                  <a:srgbClr val="FAC918"/>
                </a:solidFill>
                <a:sym typeface="Wingdings" pitchFamily="2" charset="2"/>
              </a:rPr>
              <a:t> </a:t>
            </a:r>
            <a:r>
              <a:rPr lang="pt-BR" sz="1400" b="1" dirty="0">
                <a:solidFill>
                  <a:srgbClr val="FAC918"/>
                </a:solidFill>
              </a:rPr>
              <a:t>ComboBox</a:t>
            </a:r>
          </a:p>
          <a:p>
            <a:pPr lvl="2"/>
            <a:r>
              <a:rPr lang="pt-BR" sz="1400" b="1" dirty="0">
                <a:solidFill>
                  <a:srgbClr val="FAC918"/>
                </a:solidFill>
              </a:rPr>
              <a:t>lbl</a:t>
            </a:r>
            <a:r>
              <a:rPr lang="pt-BR" sz="1400" dirty="0"/>
              <a:t>NomeElemento</a:t>
            </a:r>
            <a:r>
              <a:rPr lang="pt-BR" sz="1400" b="1" dirty="0">
                <a:solidFill>
                  <a:srgbClr val="FAC918"/>
                </a:solidFill>
              </a:rPr>
              <a:t> </a:t>
            </a:r>
            <a:r>
              <a:rPr lang="pt-BR" sz="1400" b="1" dirty="0">
                <a:solidFill>
                  <a:srgbClr val="FAC918"/>
                </a:solidFill>
                <a:sym typeface="Wingdings" pitchFamily="2" charset="2"/>
              </a:rPr>
              <a:t> T</a:t>
            </a:r>
            <a:r>
              <a:rPr lang="pt-BR" sz="1400" b="1" dirty="0">
                <a:solidFill>
                  <a:srgbClr val="FAC918"/>
                </a:solidFill>
              </a:rPr>
              <a:t>ítulos</a:t>
            </a:r>
          </a:p>
          <a:p>
            <a:pPr lvl="2"/>
            <a:r>
              <a:rPr lang="pt-BR" sz="1400" b="1" dirty="0">
                <a:solidFill>
                  <a:srgbClr val="FAC918"/>
                </a:solidFill>
              </a:rPr>
              <a:t>txt</a:t>
            </a:r>
            <a:r>
              <a:rPr lang="pt-BR" sz="1400" dirty="0"/>
              <a:t>NomeElemento</a:t>
            </a:r>
            <a:r>
              <a:rPr lang="pt-BR" sz="1400" b="1" dirty="0">
                <a:solidFill>
                  <a:srgbClr val="FAC918"/>
                </a:solidFill>
              </a:rPr>
              <a:t> </a:t>
            </a:r>
            <a:r>
              <a:rPr lang="pt-BR" sz="1400" b="1" dirty="0">
                <a:solidFill>
                  <a:srgbClr val="FAC918"/>
                </a:solidFill>
                <a:sym typeface="Wingdings" pitchFamily="2" charset="2"/>
              </a:rPr>
              <a:t></a:t>
            </a:r>
            <a:r>
              <a:rPr lang="pt-BR" sz="1400" b="1" dirty="0">
                <a:solidFill>
                  <a:srgbClr val="FAC918"/>
                </a:solidFill>
              </a:rPr>
              <a:t> Texto</a:t>
            </a:r>
          </a:p>
          <a:p>
            <a:pPr lvl="2"/>
            <a:r>
              <a:rPr lang="pt-BR" sz="1400" b="1" dirty="0">
                <a:solidFill>
                  <a:srgbClr val="FAC918"/>
                </a:solidFill>
              </a:rPr>
              <a:t>icoI</a:t>
            </a:r>
            <a:r>
              <a:rPr lang="pt-BR" sz="1400" dirty="0"/>
              <a:t>NomeElemento</a:t>
            </a:r>
            <a:r>
              <a:rPr lang="pt-BR" sz="1400" b="1" dirty="0">
                <a:solidFill>
                  <a:srgbClr val="FAC918"/>
                </a:solidFill>
              </a:rPr>
              <a:t> </a:t>
            </a:r>
            <a:r>
              <a:rPr lang="pt-BR" sz="1400" b="1" dirty="0">
                <a:solidFill>
                  <a:srgbClr val="FAC918"/>
                </a:solidFill>
                <a:sym typeface="Wingdings" pitchFamily="2" charset="2"/>
              </a:rPr>
              <a:t></a:t>
            </a:r>
            <a:r>
              <a:rPr lang="pt-BR" sz="1400" b="1" dirty="0">
                <a:solidFill>
                  <a:srgbClr val="FAC918"/>
                </a:solidFill>
              </a:rPr>
              <a:t> Ícones </a:t>
            </a:r>
          </a:p>
          <a:p>
            <a:pPr lvl="2"/>
            <a:r>
              <a:rPr lang="pt-BR" sz="1400" b="1" dirty="0">
                <a:solidFill>
                  <a:srgbClr val="FAC918"/>
                </a:solidFill>
              </a:rPr>
              <a:t>cmp</a:t>
            </a:r>
            <a:r>
              <a:rPr lang="pt-BR" sz="1400" dirty="0"/>
              <a:t>NomeElemento</a:t>
            </a:r>
            <a:r>
              <a:rPr lang="pt-BR" sz="1400" b="1" dirty="0">
                <a:solidFill>
                  <a:srgbClr val="FAC918"/>
                </a:solidFill>
              </a:rPr>
              <a:t> </a:t>
            </a:r>
            <a:r>
              <a:rPr lang="pt-BR" sz="1400" b="1" dirty="0">
                <a:solidFill>
                  <a:srgbClr val="FAC918"/>
                </a:solidFill>
                <a:sym typeface="Wingdings" pitchFamily="2" charset="2"/>
              </a:rPr>
              <a:t></a:t>
            </a:r>
            <a:r>
              <a:rPr lang="pt-BR" sz="1400" b="1" dirty="0">
                <a:solidFill>
                  <a:srgbClr val="FAC918"/>
                </a:solidFill>
              </a:rPr>
              <a:t> Campo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MASSA DE DADOS</a:t>
            </a:r>
            <a:endParaRPr lang="pt-BR" dirty="0">
              <a:solidFill>
                <a:srgbClr val="0070C0"/>
              </a:solidFill>
            </a:endParaRPr>
          </a:p>
          <a:p>
            <a:r>
              <a:rPr lang="pt-BR" i="1" dirty="0"/>
              <a:t>	</a:t>
            </a:r>
            <a:r>
              <a:rPr lang="pt-BR" i="1" dirty="0">
                <a:solidFill>
                  <a:srgbClr val="00B0F0"/>
                </a:solidFill>
              </a:rPr>
              <a:t>getDt_</a:t>
            </a:r>
            <a:r>
              <a:rPr lang="pt-BR" dirty="0"/>
              <a:t>().</a:t>
            </a:r>
            <a:r>
              <a:rPr lang="pt-BR" dirty="0">
                <a:solidFill>
                  <a:srgbClr val="00B050"/>
                </a:solidFill>
              </a:rPr>
              <a:t>getStringOf</a:t>
            </a:r>
            <a:r>
              <a:rPr lang="pt-BR" dirty="0"/>
              <a:t>("NOME_COLUNA_SEMPRE_EM_MAIUSCULO")</a:t>
            </a:r>
          </a:p>
          <a:p>
            <a:endParaRPr lang="pt-B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    INSTANCIAÇÃO DE PÁGINA</a:t>
            </a:r>
          </a:p>
          <a:p>
            <a:r>
              <a:rPr lang="pt-BR" dirty="0">
                <a:solidFill>
                  <a:srgbClr val="00B050"/>
                </a:solidFill>
              </a:rPr>
              <a:t>	</a:t>
            </a:r>
            <a:r>
              <a:rPr lang="pt-BR" dirty="0">
                <a:solidFill>
                  <a:srgbClr val="0070C0"/>
                </a:solidFill>
              </a:rPr>
              <a:t>FaturaPage</a:t>
            </a:r>
            <a:r>
              <a:rPr lang="pt-BR" dirty="0">
                <a:solidFill>
                  <a:srgbClr val="00B050"/>
                </a:solidFill>
              </a:rPr>
              <a:t> </a:t>
            </a:r>
            <a:r>
              <a:rPr lang="pt-BR" dirty="0">
                <a:solidFill>
                  <a:srgbClr val="00B0F0"/>
                </a:solidFill>
              </a:rPr>
              <a:t>faturaPage</a:t>
            </a:r>
            <a:r>
              <a:rPr lang="pt-BR" dirty="0">
                <a:solidFill>
                  <a:srgbClr val="00B050"/>
                </a:solidFill>
              </a:rPr>
              <a:t> = getPage_</a:t>
            </a:r>
            <a:r>
              <a:rPr lang="pt-BR" dirty="0">
                <a:solidFill>
                  <a:schemeClr val="tx2"/>
                </a:solidFill>
              </a:rPr>
              <a:t>(FaturaPage.class);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BR" sz="1400" b="1" dirty="0">
              <a:solidFill>
                <a:srgbClr val="FAC918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    CRIAÇÃO DE MÉTODOS(</a:t>
            </a:r>
            <a:r>
              <a:rPr lang="pt-BR" sz="1200" b="1" dirty="0">
                <a:solidFill>
                  <a:srgbClr val="FAC918"/>
                </a:solidFill>
              </a:rPr>
              <a:t>**Todos os métodos com underscore</a:t>
            </a:r>
            <a:r>
              <a:rPr lang="pt-BR" sz="1400" b="1" dirty="0">
                <a:solidFill>
                  <a:srgbClr val="FAC918"/>
                </a:solidFill>
              </a:rPr>
              <a:t>)</a:t>
            </a:r>
          </a:p>
          <a:p>
            <a:r>
              <a:rPr lang="pt-BR" dirty="0">
                <a:solidFill>
                  <a:srgbClr val="00B050"/>
                </a:solidFill>
              </a:rPr>
              <a:t>	</a:t>
            </a:r>
            <a:r>
              <a:rPr lang="pt-BR" dirty="0">
                <a:solidFill>
                  <a:srgbClr val="0070C0"/>
                </a:solidFill>
              </a:rPr>
              <a:t>public void </a:t>
            </a:r>
            <a:r>
              <a:rPr lang="pt-BR" dirty="0"/>
              <a:t>preencho_o_campo_CPF</a:t>
            </a:r>
            <a:r>
              <a:rPr lang="pt-BR" dirty="0">
                <a:solidFill>
                  <a:srgbClr val="0070C0"/>
                </a:solidFill>
              </a:rPr>
              <a:t>() { }</a:t>
            </a:r>
            <a:endParaRPr lang="pt-B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67991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PADRÕES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75A66B1-5F3A-1A45-9E2A-F6C1BA1D0674}"/>
              </a:ext>
            </a:extLst>
          </p:cNvPr>
          <p:cNvSpPr/>
          <p:nvPr/>
        </p:nvSpPr>
        <p:spPr>
          <a:xfrm>
            <a:off x="611435" y="613402"/>
            <a:ext cx="8313897" cy="2423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FD300"/>
                </a:solidFill>
              </a:rPr>
              <a:t>CRIAÇÃO DE TESTES (</a:t>
            </a:r>
            <a:r>
              <a:rPr lang="pt-BR" sz="1200" b="1" dirty="0">
                <a:solidFill>
                  <a:srgbClr val="FFD300"/>
                </a:solidFill>
              </a:rPr>
              <a:t>**Gherkin com underscore após o CT000*_</a:t>
            </a:r>
            <a:r>
              <a:rPr lang="pt-BR" sz="1400" b="1" dirty="0">
                <a:solidFill>
                  <a:srgbClr val="FFD300"/>
                </a:solidFill>
              </a:rPr>
              <a:t>)</a:t>
            </a:r>
          </a:p>
          <a:p>
            <a:r>
              <a:rPr lang="pt-BR" sz="1400" b="1" dirty="0">
                <a:solidFill>
                  <a:srgbClr val="FFD300"/>
                </a:solidFill>
              </a:rPr>
              <a:t>	</a:t>
            </a:r>
            <a:r>
              <a:rPr lang="pt-BR" sz="1400" dirty="0"/>
              <a:t>@Test</a:t>
            </a:r>
            <a:r>
              <a:rPr lang="pt-BR" sz="1400" b="1" dirty="0">
                <a:solidFill>
                  <a:srgbClr val="FAC918"/>
                </a:solidFill>
              </a:rPr>
              <a:t>(</a:t>
            </a:r>
            <a:r>
              <a:rPr lang="pt-BR" sz="1400" b="1" dirty="0"/>
              <a:t>groups</a:t>
            </a:r>
            <a:r>
              <a:rPr lang="pt-BR" sz="1400" b="1" dirty="0">
                <a:solidFill>
                  <a:srgbClr val="FFD300"/>
                </a:solidFill>
              </a:rPr>
              <a:t> </a:t>
            </a:r>
            <a:r>
              <a:rPr lang="pt-BR" sz="1400" b="1" dirty="0"/>
              <a:t>= {</a:t>
            </a:r>
            <a:r>
              <a:rPr lang="pt-BR" sz="1400" b="1" dirty="0">
                <a:solidFill>
                  <a:srgbClr val="0070C0"/>
                </a:solidFill>
              </a:rPr>
              <a:t>"ContratacaoPJ"</a:t>
            </a:r>
            <a:r>
              <a:rPr lang="pt-BR" sz="1400" b="1" dirty="0"/>
              <a:t>},</a:t>
            </a:r>
            <a:r>
              <a:rPr lang="pt-BR" sz="1400" b="1" dirty="0">
                <a:solidFill>
                  <a:srgbClr val="FFD300"/>
                </a:solidFill>
              </a:rPr>
              <a:t> </a:t>
            </a:r>
            <a:r>
              <a:rPr lang="pt-BR" sz="1400" b="1" dirty="0"/>
              <a:t>priority</a:t>
            </a:r>
            <a:r>
              <a:rPr lang="pt-BR" sz="1400" b="1" dirty="0">
                <a:solidFill>
                  <a:srgbClr val="0070C0"/>
                </a:solidFill>
              </a:rPr>
              <a:t> </a:t>
            </a:r>
            <a:r>
              <a:rPr lang="pt-BR" sz="1400" b="1" dirty="0"/>
              <a:t>=</a:t>
            </a:r>
            <a:r>
              <a:rPr lang="pt-BR" sz="1400" b="1" dirty="0">
                <a:solidFill>
                  <a:srgbClr val="0070C0"/>
                </a:solidFill>
              </a:rPr>
              <a:t> 1</a:t>
            </a:r>
            <a:r>
              <a:rPr lang="pt-BR" sz="1400" b="1" dirty="0">
                <a:solidFill>
                  <a:schemeClr val="tx2"/>
                </a:solidFill>
              </a:rPr>
              <a:t>,</a:t>
            </a:r>
            <a:r>
              <a:rPr lang="pt-BR" sz="1400" b="1" dirty="0">
                <a:solidFill>
                  <a:srgbClr val="FFD300"/>
                </a:solidFill>
              </a:rPr>
              <a:t> </a:t>
            </a:r>
            <a:r>
              <a:rPr lang="pt-BR" sz="1400" b="1" dirty="0"/>
              <a:t>testName</a:t>
            </a:r>
            <a:r>
              <a:rPr lang="pt-BR" sz="1400" b="1" dirty="0">
                <a:solidFill>
                  <a:srgbClr val="0070C0"/>
                </a:solidFill>
              </a:rPr>
              <a:t> </a:t>
            </a:r>
            <a:r>
              <a:rPr lang="pt-BR" sz="1400" b="1" dirty="0"/>
              <a:t>=</a:t>
            </a:r>
            <a:r>
              <a:rPr lang="pt-BR" sz="1400" b="1" dirty="0">
                <a:solidFill>
                  <a:srgbClr val="0070C0"/>
                </a:solidFill>
              </a:rPr>
              <a:t> "CT0001 – Contratar cliente PJ"</a:t>
            </a:r>
            <a:r>
              <a:rPr lang="pt-BR" sz="1400" b="1" dirty="0">
                <a:solidFill>
                  <a:srgbClr val="FFD300"/>
                </a:solidFill>
              </a:rPr>
              <a:t>)</a:t>
            </a:r>
          </a:p>
          <a:p>
            <a:r>
              <a:rPr lang="pt-BR" sz="1400" b="1" dirty="0">
                <a:solidFill>
                  <a:srgbClr val="FFD300"/>
                </a:solidFill>
              </a:rPr>
              <a:t>	</a:t>
            </a:r>
            <a:r>
              <a:rPr lang="pt-BR" sz="1400" dirty="0">
                <a:solidFill>
                  <a:srgbClr val="0070C0"/>
                </a:solidFill>
              </a:rPr>
              <a:t>public void </a:t>
            </a:r>
            <a:r>
              <a:rPr lang="pt-BR" sz="1400" dirty="0"/>
              <a:t>CT0001_contratar_cliente_PJ </a:t>
            </a:r>
            <a:r>
              <a:rPr lang="pt-BR" sz="1400" dirty="0">
                <a:solidFill>
                  <a:srgbClr val="0070C0"/>
                </a:solidFill>
              </a:rPr>
              <a:t>() {}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400" b="1" dirty="0">
              <a:solidFill>
                <a:srgbClr val="FAC91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CRIAÇÃO DE CENÁRIOS (**</a:t>
            </a:r>
            <a:r>
              <a:rPr lang="pt-BR" sz="1200" b="1" dirty="0">
                <a:solidFill>
                  <a:srgbClr val="FAC918"/>
                </a:solidFill>
              </a:rPr>
              <a:t>Feature com underscore</a:t>
            </a:r>
            <a:r>
              <a:rPr lang="pt-BR" sz="1400" b="1" dirty="0">
                <a:solidFill>
                  <a:srgbClr val="FAC918"/>
                </a:solidFill>
              </a:rPr>
              <a:t>)</a:t>
            </a:r>
          </a:p>
          <a:p>
            <a:r>
              <a:rPr lang="pt-BR" dirty="0">
                <a:solidFill>
                  <a:srgbClr val="00B050"/>
                </a:solidFill>
              </a:rPr>
              <a:t>	</a:t>
            </a:r>
            <a:r>
              <a:rPr lang="pt-BR" dirty="0"/>
              <a:t>@Scenario("</a:t>
            </a:r>
            <a:r>
              <a:rPr lang="pt-BR" dirty="0">
                <a:solidFill>
                  <a:srgbClr val="00B050"/>
                </a:solidFill>
              </a:rPr>
              <a:t>Contratar cliente PJ</a:t>
            </a:r>
            <a:r>
              <a:rPr lang="pt-BR" dirty="0"/>
              <a:t>")</a:t>
            </a:r>
          </a:p>
          <a:p>
            <a:r>
              <a:rPr lang="pt-BR" dirty="0">
                <a:solidFill>
                  <a:srgbClr val="00B050"/>
                </a:solidFill>
              </a:rPr>
              <a:t>	</a:t>
            </a:r>
            <a:r>
              <a:rPr lang="pt-BR" dirty="0">
                <a:solidFill>
                  <a:srgbClr val="0070C0"/>
                </a:solidFill>
              </a:rPr>
              <a:t>public void</a:t>
            </a:r>
            <a:r>
              <a:rPr lang="pt-BR" dirty="0">
                <a:solidFill>
                  <a:srgbClr val="00B050"/>
                </a:solidFill>
              </a:rPr>
              <a:t> </a:t>
            </a:r>
            <a:r>
              <a:rPr lang="pt-BR" dirty="0"/>
              <a:t>contratar_cliente_PJ</a:t>
            </a:r>
            <a:r>
              <a:rPr lang="pt-BR" dirty="0">
                <a:solidFill>
                  <a:srgbClr val="0070C0"/>
                </a:solidFill>
              </a:rPr>
              <a:t>()</a:t>
            </a:r>
            <a:r>
              <a:rPr lang="pt-BR" dirty="0">
                <a:solidFill>
                  <a:srgbClr val="00B050"/>
                </a:solidFill>
              </a:rPr>
              <a:t> </a:t>
            </a:r>
            <a:r>
              <a:rPr lang="pt-BR" dirty="0">
                <a:solidFill>
                  <a:srgbClr val="0070C0"/>
                </a:solidFill>
              </a:rPr>
              <a:t>{}</a:t>
            </a:r>
          </a:p>
          <a:p>
            <a:endParaRPr lang="pt-BR" dirty="0">
              <a:solidFill>
                <a:srgbClr val="0070C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rgbClr val="FAC918"/>
                </a:solidFill>
              </a:rPr>
              <a:t>   CRIAÇÃO DE STEPS</a:t>
            </a:r>
          </a:p>
          <a:p>
            <a:r>
              <a:rPr lang="pt-BR" dirty="0">
                <a:solidFill>
                  <a:srgbClr val="00B050"/>
                </a:solidFill>
              </a:rPr>
              <a:t>	</a:t>
            </a:r>
            <a:r>
              <a:rPr lang="pt-BR" dirty="0">
                <a:solidFill>
                  <a:schemeClr val="tx2"/>
                </a:solidFill>
              </a:rPr>
              <a:t>@Step("</a:t>
            </a:r>
            <a:r>
              <a:rPr lang="pt-BR" dirty="0">
                <a:solidFill>
                  <a:srgbClr val="00B050"/>
                </a:solidFill>
              </a:rPr>
              <a:t>Preencho o campo CPF</a:t>
            </a:r>
            <a:r>
              <a:rPr lang="pt-BR" dirty="0">
                <a:solidFill>
                  <a:schemeClr val="tx2"/>
                </a:solidFill>
              </a:rPr>
              <a:t>")</a:t>
            </a:r>
          </a:p>
          <a:p>
            <a:r>
              <a:rPr lang="pt-BR" dirty="0">
                <a:solidFill>
                  <a:srgbClr val="0070C0"/>
                </a:solidFill>
              </a:rPr>
              <a:t>	public void </a:t>
            </a:r>
            <a:r>
              <a:rPr lang="pt-BR" dirty="0"/>
              <a:t>preencho_o_campo_CPF</a:t>
            </a:r>
            <a:r>
              <a:rPr lang="pt-BR" dirty="0">
                <a:solidFill>
                  <a:srgbClr val="0070C0"/>
                </a:solidFill>
              </a:rPr>
              <a:t>() { }</a:t>
            </a:r>
          </a:p>
        </p:txBody>
      </p:sp>
    </p:spTree>
    <p:extLst>
      <p:ext uri="{BB962C8B-B14F-4D97-AF65-F5344CB8AC3E}">
        <p14:creationId xmlns:p14="http://schemas.microsoft.com/office/powerpoint/2010/main" val="324824835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LINKS UTEIS</a:t>
            </a:r>
          </a:p>
        </p:txBody>
      </p:sp>
      <p:sp>
        <p:nvSpPr>
          <p:cNvPr id="3" name="CaixaDeTexto 2">
            <a:hlinkClick r:id="rId2"/>
            <a:extLst>
              <a:ext uri="{FF2B5EF4-FFF2-40B4-BE49-F238E27FC236}">
                <a16:creationId xmlns:a16="http://schemas.microsoft.com/office/drawing/2014/main" id="{EA3A5E77-924B-CD40-979B-690BB7D96B13}"/>
              </a:ext>
            </a:extLst>
          </p:cNvPr>
          <p:cNvSpPr txBox="1"/>
          <p:nvPr/>
        </p:nvSpPr>
        <p:spPr>
          <a:xfrm>
            <a:off x="566057" y="783771"/>
            <a:ext cx="7717972" cy="16004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rgbClr val="FBBA00"/>
                </a:solidFill>
                <a:hlinkClick r:id="rId3"/>
              </a:rPr>
              <a:t>URL Dontpad</a:t>
            </a:r>
            <a:endParaRPr lang="pt-BR" sz="1400" dirty="0">
              <a:solidFill>
                <a:srgbClr val="FFC000"/>
              </a:solidFill>
              <a:hlinkClick r:id="rId3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Tabela de Xpaths</a:t>
            </a:r>
            <a:endParaRPr lang="pt-BR" sz="1400" dirty="0">
              <a:solidFill>
                <a:srgbClr val="FFC000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rgbClr val="FFC000"/>
                </a:solidFill>
                <a:hlinkClick r:id="rId4"/>
              </a:rPr>
              <a:t>Conversor de XPath para CSS</a:t>
            </a:r>
            <a:endParaRPr lang="pt-BR" sz="1400" dirty="0">
              <a:solidFill>
                <a:srgbClr val="FFC000"/>
              </a:solidFill>
            </a:endParaRPr>
          </a:p>
          <a:p>
            <a:endParaRPr lang="pt-BR" sz="1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83844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7">
            <a:extLst>
              <a:ext uri="{FF2B5EF4-FFF2-40B4-BE49-F238E27FC236}">
                <a16:creationId xmlns:a16="http://schemas.microsoft.com/office/drawing/2014/main" id="{BF1647F7-21B7-45A1-95A4-D0D1EBB43D04}"/>
              </a:ext>
            </a:extLst>
          </p:cNvPr>
          <p:cNvSpPr/>
          <p:nvPr/>
        </p:nvSpPr>
        <p:spPr>
          <a:xfrm>
            <a:off x="288722" y="4092864"/>
            <a:ext cx="4709434" cy="7103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400" b="1">
                <a:solidFill>
                  <a:schemeClr val="bg2"/>
                </a:solidFill>
                <a:latin typeface="Calibri "/>
              </a:rPr>
              <a:t>Treinamento Automação Web</a:t>
            </a:r>
            <a:endParaRPr lang="en-US" sz="2400">
              <a:solidFill>
                <a:schemeClr val="bg2"/>
              </a:solidFill>
              <a:latin typeface="Calibri "/>
            </a:endParaRPr>
          </a:p>
          <a:p>
            <a:pPr>
              <a:lnSpc>
                <a:spcPct val="130000"/>
              </a:lnSpc>
            </a:pPr>
            <a:endParaRPr lang="en-US" sz="750">
              <a:solidFill>
                <a:schemeClr val="bg2"/>
              </a:solidFill>
              <a:latin typeface="Calibri 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BE835BF-85AE-48F3-AE85-018F11EDA08E}"/>
              </a:ext>
            </a:extLst>
          </p:cNvPr>
          <p:cNvSpPr txBox="1"/>
          <p:nvPr/>
        </p:nvSpPr>
        <p:spPr>
          <a:xfrm>
            <a:off x="2148695" y="2595436"/>
            <a:ext cx="52337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b="1" spc="-3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In|Metrics</a:t>
            </a:r>
          </a:p>
        </p:txBody>
      </p:sp>
    </p:spTree>
    <p:extLst>
      <p:ext uri="{BB962C8B-B14F-4D97-AF65-F5344CB8AC3E}">
        <p14:creationId xmlns:p14="http://schemas.microsoft.com/office/powerpoint/2010/main" val="1530782312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7963736"/>
      </p:ext>
    </p:extLst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aixaDeTexto 16"/>
          <p:cNvSpPr txBox="1"/>
          <p:nvPr/>
        </p:nvSpPr>
        <p:spPr>
          <a:xfrm>
            <a:off x="949895" y="1806439"/>
            <a:ext cx="1367276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pt-BR" sz="1000" dirty="0">
                <a:latin typeface="Calibri" panose="020F0502020204030204" pitchFamily="34" charset="0"/>
                <a:cs typeface="Calibri" panose="020F0502020204030204" pitchFamily="34" charset="0"/>
              </a:rPr>
              <a:t>FUNDAMENTOS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2721269" y="1806439"/>
            <a:ext cx="96301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pt-BR" sz="1000" dirty="0">
                <a:latin typeface="Calibri" panose="020F0502020204030204" pitchFamily="34" charset="0"/>
                <a:cs typeface="Calibri" panose="020F0502020204030204" pitchFamily="34" charset="0"/>
              </a:rPr>
              <a:t>MÃO NA MASSA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DC1D51E6-8AE4-4C6F-85AF-1F377A2814FC}"/>
              </a:ext>
            </a:extLst>
          </p:cNvPr>
          <p:cNvSpPr/>
          <p:nvPr/>
        </p:nvSpPr>
        <p:spPr>
          <a:xfrm rot="2700000">
            <a:off x="1341048" y="1023087"/>
            <a:ext cx="596348" cy="5963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F5B2308C-B10C-4340-8A81-87EA7A1E941E}"/>
              </a:ext>
            </a:extLst>
          </p:cNvPr>
          <p:cNvSpPr/>
          <p:nvPr/>
        </p:nvSpPr>
        <p:spPr>
          <a:xfrm rot="2700000">
            <a:off x="2890434" y="1023087"/>
            <a:ext cx="596348" cy="5963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05EA78E-59CE-45B6-8393-723BE1E53653}"/>
              </a:ext>
            </a:extLst>
          </p:cNvPr>
          <p:cNvSpPr txBox="1"/>
          <p:nvPr/>
        </p:nvSpPr>
        <p:spPr>
          <a:xfrm>
            <a:off x="1343332" y="1028873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01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B666EAC9-43D9-4D29-B1AF-FB39C40848F8}"/>
              </a:ext>
            </a:extLst>
          </p:cNvPr>
          <p:cNvSpPr txBox="1"/>
          <p:nvPr/>
        </p:nvSpPr>
        <p:spPr>
          <a:xfrm>
            <a:off x="2887884" y="1028873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02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548FDCB3-D9B6-485E-AAE8-AA98E2812B2C}"/>
              </a:ext>
            </a:extLst>
          </p:cNvPr>
          <p:cNvSpPr txBox="1"/>
          <p:nvPr/>
        </p:nvSpPr>
        <p:spPr>
          <a:xfrm>
            <a:off x="4274210" y="1808367"/>
            <a:ext cx="96301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pt-BR" sz="1000" dirty="0">
                <a:latin typeface="Calibri" panose="020F0502020204030204" pitchFamily="34" charset="0"/>
                <a:cs typeface="Calibri" panose="020F0502020204030204" pitchFamily="34" charset="0"/>
              </a:rPr>
              <a:t>SUPORTE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67732E11-73A2-40FA-A83C-DD056145863E}"/>
              </a:ext>
            </a:extLst>
          </p:cNvPr>
          <p:cNvSpPr/>
          <p:nvPr/>
        </p:nvSpPr>
        <p:spPr>
          <a:xfrm rot="2700000">
            <a:off x="4443375" y="1025015"/>
            <a:ext cx="596348" cy="5963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100B426D-72D0-4919-A803-C87E17D45B1F}"/>
              </a:ext>
            </a:extLst>
          </p:cNvPr>
          <p:cNvSpPr txBox="1"/>
          <p:nvPr/>
        </p:nvSpPr>
        <p:spPr>
          <a:xfrm>
            <a:off x="4440825" y="103080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66197611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4809411" y="2454343"/>
            <a:ext cx="2352270" cy="44319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FUNDAMENTOS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4294967295"/>
          </p:nvPr>
        </p:nvSpPr>
        <p:spPr>
          <a:xfrm>
            <a:off x="852984" y="1910463"/>
            <a:ext cx="1520345" cy="132959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pt-BR" sz="96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01</a:t>
            </a:r>
          </a:p>
        </p:txBody>
      </p:sp>
      <p:grpSp>
        <p:nvGrpSpPr>
          <p:cNvPr id="7" name="Group 14">
            <a:extLst>
              <a:ext uri="{FF2B5EF4-FFF2-40B4-BE49-F238E27FC236}">
                <a16:creationId xmlns:a16="http://schemas.microsoft.com/office/drawing/2014/main" id="{8518F47C-0F1F-4580-818A-DD1C8D8522C5}"/>
              </a:ext>
            </a:extLst>
          </p:cNvPr>
          <p:cNvGrpSpPr/>
          <p:nvPr/>
        </p:nvGrpSpPr>
        <p:grpSpPr>
          <a:xfrm>
            <a:off x="5630481" y="1625400"/>
            <a:ext cx="499622" cy="728262"/>
            <a:chOff x="3926387" y="3594831"/>
            <a:chExt cx="244600" cy="356535"/>
          </a:xfrm>
          <a:solidFill>
            <a:schemeClr val="bg2"/>
          </a:solidFill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DA6B897F-B785-456C-9A2A-DA57DCB06E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6387" y="3594831"/>
              <a:ext cx="244600" cy="356535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4 w 88"/>
                <a:gd name="T15" fmla="*/ 109 h 128"/>
                <a:gd name="T16" fmla="*/ 35 w 88"/>
                <a:gd name="T17" fmla="*/ 111 h 128"/>
                <a:gd name="T18" fmla="*/ 32 w 88"/>
                <a:gd name="T19" fmla="*/ 104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4 w 88"/>
                <a:gd name="T27" fmla="*/ 109 h 128"/>
                <a:gd name="T28" fmla="*/ 31 w 88"/>
                <a:gd name="T29" fmla="*/ 100 h 128"/>
                <a:gd name="T30" fmla="*/ 28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100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5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69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5"/>
                    <a:pt x="27" y="128"/>
                    <a:pt x="44" y="128"/>
                  </a:cubicBezTo>
                  <a:cubicBezTo>
                    <a:pt x="61" y="128"/>
                    <a:pt x="60" y="115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54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4"/>
                  </a:cubicBezTo>
                  <a:cubicBezTo>
                    <a:pt x="32" y="104"/>
                    <a:pt x="32" y="104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2"/>
                    <a:pt x="56" y="103"/>
                    <a:pt x="56" y="104"/>
                  </a:cubicBezTo>
                  <a:cubicBezTo>
                    <a:pt x="55" y="106"/>
                    <a:pt x="55" y="107"/>
                    <a:pt x="54" y="109"/>
                  </a:cubicBezTo>
                  <a:close/>
                  <a:moveTo>
                    <a:pt x="31" y="100"/>
                  </a:moveTo>
                  <a:cubicBezTo>
                    <a:pt x="30" y="97"/>
                    <a:pt x="29" y="95"/>
                    <a:pt x="28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100"/>
                  </a:lnTo>
                  <a:close/>
                  <a:moveTo>
                    <a:pt x="44" y="120"/>
                  </a:moveTo>
                  <a:cubicBezTo>
                    <a:pt x="40" y="120"/>
                    <a:pt x="38" y="120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3" y="80"/>
                    <a:pt x="21" y="75"/>
                    <a:pt x="19" y="71"/>
                  </a:cubicBezTo>
                  <a:cubicBezTo>
                    <a:pt x="13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69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/>
            </a:p>
          </p:txBody>
        </p:sp>
        <p:sp>
          <p:nvSpPr>
            <p:cNvPr id="9" name="Freeform 16">
              <a:extLst>
                <a:ext uri="{FF2B5EF4-FFF2-40B4-BE49-F238E27FC236}">
                  <a16:creationId xmlns:a16="http://schemas.microsoft.com/office/drawing/2014/main" id="{C6B59234-1715-42A7-AF2B-6C76B5EE1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1663" y="3650107"/>
              <a:ext cx="73242" cy="73242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/>
            </a:p>
          </p:txBody>
        </p:sp>
      </p:grpSp>
      <p:grpSp>
        <p:nvGrpSpPr>
          <p:cNvPr id="10" name="Group 4">
            <a:extLst>
              <a:ext uri="{FF2B5EF4-FFF2-40B4-BE49-F238E27FC236}">
                <a16:creationId xmlns:a16="http://schemas.microsoft.com/office/drawing/2014/main" id="{C9F2A5B9-265F-4E34-84EF-8A9948554854}"/>
              </a:ext>
            </a:extLst>
          </p:cNvPr>
          <p:cNvGrpSpPr/>
          <p:nvPr/>
        </p:nvGrpSpPr>
        <p:grpSpPr>
          <a:xfrm>
            <a:off x="5686933" y="3035058"/>
            <a:ext cx="386719" cy="34295"/>
            <a:chOff x="5838185" y="3793396"/>
            <a:chExt cx="515625" cy="45727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24B51650-B6B9-40D5-BCE3-A28036B49573}"/>
                </a:ext>
              </a:extLst>
            </p:cNvPr>
            <p:cNvSpPr/>
            <p:nvPr/>
          </p:nvSpPr>
          <p:spPr>
            <a:xfrm>
              <a:off x="5838185" y="3793396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" name="Oval 6">
              <a:extLst>
                <a:ext uri="{FF2B5EF4-FFF2-40B4-BE49-F238E27FC236}">
                  <a16:creationId xmlns:a16="http://schemas.microsoft.com/office/drawing/2014/main" id="{87DCC89C-6E0F-49A8-8605-CDEF6E46123B}"/>
                </a:ext>
              </a:extLst>
            </p:cNvPr>
            <p:cNvSpPr/>
            <p:nvPr/>
          </p:nvSpPr>
          <p:spPr>
            <a:xfrm>
              <a:off x="5955665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Oval 7">
              <a:extLst>
                <a:ext uri="{FF2B5EF4-FFF2-40B4-BE49-F238E27FC236}">
                  <a16:creationId xmlns:a16="http://schemas.microsoft.com/office/drawing/2014/main" id="{A300AD81-236C-4FF9-8375-D30B0774EA82}"/>
                </a:ext>
              </a:extLst>
            </p:cNvPr>
            <p:cNvSpPr/>
            <p:nvPr/>
          </p:nvSpPr>
          <p:spPr>
            <a:xfrm>
              <a:off x="6073140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70BCA2B4-8E4A-4AEC-B4D9-3CC8E5B0DE6D}"/>
                </a:ext>
              </a:extLst>
            </p:cNvPr>
            <p:cNvSpPr/>
            <p:nvPr/>
          </p:nvSpPr>
          <p:spPr>
            <a:xfrm>
              <a:off x="6190615" y="3793403"/>
              <a:ext cx="45720" cy="45720"/>
            </a:xfrm>
            <a:prstGeom prst="ellipse">
              <a:avLst/>
            </a:prstGeom>
            <a:solidFill>
              <a:srgbClr val="FAC918"/>
            </a:solidFill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Oval 9">
              <a:extLst>
                <a:ext uri="{FF2B5EF4-FFF2-40B4-BE49-F238E27FC236}">
                  <a16:creationId xmlns:a16="http://schemas.microsoft.com/office/drawing/2014/main" id="{348B6F48-36F6-40EF-A86D-5DD9C6E42EAE}"/>
                </a:ext>
              </a:extLst>
            </p:cNvPr>
            <p:cNvSpPr/>
            <p:nvPr/>
          </p:nvSpPr>
          <p:spPr>
            <a:xfrm>
              <a:off x="6308090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110545737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ARQUITETURA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693F19A-042A-5A42-9A10-34E34CB96A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64" y="94398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</a:rPr>
              <a:t> </a:t>
            </a: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8715C549-91D6-7643-AA9E-B284C190F5B6}"/>
              </a:ext>
            </a:extLst>
          </p:cNvPr>
          <p:cNvCxnSpPr>
            <a:cxnSpLocks/>
          </p:cNvCxnSpPr>
          <p:nvPr/>
        </p:nvCxnSpPr>
        <p:spPr>
          <a:xfrm flipV="1">
            <a:off x="1754350" y="2234315"/>
            <a:ext cx="66986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7D6427AF-50F1-4712-B489-114C1431148C}"/>
              </a:ext>
            </a:extLst>
          </p:cNvPr>
          <p:cNvSpPr/>
          <p:nvPr/>
        </p:nvSpPr>
        <p:spPr>
          <a:xfrm>
            <a:off x="598029" y="1515893"/>
            <a:ext cx="1131852" cy="14279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/>
              <a:t>TESTS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D9067F72-AB5A-444C-833C-B332A27F24D9}"/>
              </a:ext>
            </a:extLst>
          </p:cNvPr>
          <p:cNvSpPr/>
          <p:nvPr/>
        </p:nvSpPr>
        <p:spPr>
          <a:xfrm>
            <a:off x="2502870" y="1515893"/>
            <a:ext cx="1131852" cy="14279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/>
              <a:t>FEATURE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71208C1C-40A4-4B7C-B213-93B74E38EDF8}"/>
              </a:ext>
            </a:extLst>
          </p:cNvPr>
          <p:cNvSpPr/>
          <p:nvPr/>
        </p:nvSpPr>
        <p:spPr>
          <a:xfrm>
            <a:off x="4385422" y="1515893"/>
            <a:ext cx="1131852" cy="14279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/>
              <a:t>STEPS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FFA9D78-4606-4868-A5FA-2766255E9FC6}"/>
              </a:ext>
            </a:extLst>
          </p:cNvPr>
          <p:cNvSpPr/>
          <p:nvPr/>
        </p:nvSpPr>
        <p:spPr>
          <a:xfrm>
            <a:off x="6262873" y="1515893"/>
            <a:ext cx="1131852" cy="14279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/>
              <a:t>PAGES</a:t>
            </a:r>
          </a:p>
        </p:txBody>
      </p:sp>
      <p:sp>
        <p:nvSpPr>
          <p:cNvPr id="9" name="Retângulo: Único Canto Recortado 8">
            <a:extLst>
              <a:ext uri="{FF2B5EF4-FFF2-40B4-BE49-F238E27FC236}">
                <a16:creationId xmlns:a16="http://schemas.microsoft.com/office/drawing/2014/main" id="{5D543B33-E716-433B-924C-8A72087934C9}"/>
              </a:ext>
            </a:extLst>
          </p:cNvPr>
          <p:cNvSpPr/>
          <p:nvPr/>
        </p:nvSpPr>
        <p:spPr>
          <a:xfrm>
            <a:off x="7926141" y="1505260"/>
            <a:ext cx="1041722" cy="1427996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PDF</a:t>
            </a:r>
          </a:p>
        </p:txBody>
      </p: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60697BF6-B4F6-4030-BA78-AADB5A3972A3}"/>
              </a:ext>
            </a:extLst>
          </p:cNvPr>
          <p:cNvCxnSpPr>
            <a:cxnSpLocks/>
          </p:cNvCxnSpPr>
          <p:nvPr/>
        </p:nvCxnSpPr>
        <p:spPr>
          <a:xfrm flipV="1">
            <a:off x="3634722" y="2229890"/>
            <a:ext cx="66986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08345855-0D21-4A52-8BC7-66342F869C7C}"/>
              </a:ext>
            </a:extLst>
          </p:cNvPr>
          <p:cNvCxnSpPr>
            <a:cxnSpLocks/>
          </p:cNvCxnSpPr>
          <p:nvPr/>
        </p:nvCxnSpPr>
        <p:spPr>
          <a:xfrm flipV="1">
            <a:off x="5518692" y="2234316"/>
            <a:ext cx="66986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97E6EB4A-5009-4C30-B367-C6608D226574}"/>
              </a:ext>
            </a:extLst>
          </p:cNvPr>
          <p:cNvCxnSpPr>
            <a:cxnSpLocks/>
          </p:cNvCxnSpPr>
          <p:nvPr/>
        </p:nvCxnSpPr>
        <p:spPr>
          <a:xfrm flipV="1">
            <a:off x="7412778" y="2234317"/>
            <a:ext cx="37812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B5C97D12-8707-4917-8F98-2043C168191E}"/>
              </a:ext>
            </a:extLst>
          </p:cNvPr>
          <p:cNvSpPr/>
          <p:nvPr/>
        </p:nvSpPr>
        <p:spPr>
          <a:xfrm>
            <a:off x="225111" y="3899365"/>
            <a:ext cx="834969" cy="786797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SETUP</a:t>
            </a:r>
          </a:p>
        </p:txBody>
      </p:sp>
      <p:sp>
        <p:nvSpPr>
          <p:cNvPr id="16" name="Fluxograma: Disco Magnético 15">
            <a:extLst>
              <a:ext uri="{FF2B5EF4-FFF2-40B4-BE49-F238E27FC236}">
                <a16:creationId xmlns:a16="http://schemas.microsoft.com/office/drawing/2014/main" id="{ECE81DC3-3377-410B-A56F-2575F0BA2B64}"/>
              </a:ext>
            </a:extLst>
          </p:cNvPr>
          <p:cNvSpPr/>
          <p:nvPr/>
        </p:nvSpPr>
        <p:spPr>
          <a:xfrm>
            <a:off x="1446031" y="3782401"/>
            <a:ext cx="861226" cy="1012879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Database (xlsx)</a:t>
            </a:r>
          </a:p>
        </p:txBody>
      </p:sp>
      <p:sp>
        <p:nvSpPr>
          <p:cNvPr id="22" name="Colchete Esquerdo 21">
            <a:extLst>
              <a:ext uri="{FF2B5EF4-FFF2-40B4-BE49-F238E27FC236}">
                <a16:creationId xmlns:a16="http://schemas.microsoft.com/office/drawing/2014/main" id="{760EB350-456A-405F-8EB0-065D5AA017D6}"/>
              </a:ext>
            </a:extLst>
          </p:cNvPr>
          <p:cNvSpPr/>
          <p:nvPr/>
        </p:nvSpPr>
        <p:spPr>
          <a:xfrm rot="5400000">
            <a:off x="1041975" y="2793417"/>
            <a:ext cx="276446" cy="1584252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ED26FA48-C763-4F6D-9038-C978841F88CB}"/>
              </a:ext>
            </a:extLst>
          </p:cNvPr>
          <p:cNvCxnSpPr>
            <a:cxnSpLocks/>
          </p:cNvCxnSpPr>
          <p:nvPr/>
        </p:nvCxnSpPr>
        <p:spPr>
          <a:xfrm flipV="1">
            <a:off x="1163955" y="2943890"/>
            <a:ext cx="0" cy="5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26882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PAGE OBJECTS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693F19A-042A-5A42-9A10-34E34CB96A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64" y="94398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" pitchFamily="2" charset="0"/>
              </a:rPr>
              <a:t> </a:t>
            </a: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Espaço Reservado para Texto 6">
            <a:extLst>
              <a:ext uri="{FF2B5EF4-FFF2-40B4-BE49-F238E27FC236}">
                <a16:creationId xmlns:a16="http://schemas.microsoft.com/office/drawing/2014/main" id="{1C7608BC-CAD1-F443-B42F-0BF9A2D494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0877" y="592606"/>
            <a:ext cx="8096982" cy="702760"/>
          </a:xfrm>
        </p:spPr>
        <p:txBody>
          <a:bodyPr/>
          <a:lstStyle/>
          <a:p>
            <a:pPr marL="285750" indent="-28575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i="1"/>
              <a:t>Encapsular em classes os atributos, métodos e componentes de cada página.</a:t>
            </a:r>
            <a:r>
              <a:rPr lang="pt-BR"/>
              <a:t>​</a:t>
            </a:r>
          </a:p>
        </p:txBody>
      </p:sp>
      <p:pic>
        <p:nvPicPr>
          <p:cNvPr id="12300" name="Picture 12">
            <a:extLst>
              <a:ext uri="{FF2B5EF4-FFF2-40B4-BE49-F238E27FC236}">
                <a16:creationId xmlns:a16="http://schemas.microsoft.com/office/drawing/2014/main" id="{A2C558F0-5A47-1F47-9636-7E67B8C19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188" y="1295366"/>
            <a:ext cx="1603562" cy="1396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02" name="Picture 14">
            <a:extLst>
              <a:ext uri="{FF2B5EF4-FFF2-40B4-BE49-F238E27FC236}">
                <a16:creationId xmlns:a16="http://schemas.microsoft.com/office/drawing/2014/main" id="{2B46011B-B76E-4E43-B7D3-C3313AC16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056" y="2872194"/>
            <a:ext cx="2368262" cy="1748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04" name="Picture 16">
            <a:extLst>
              <a:ext uri="{FF2B5EF4-FFF2-40B4-BE49-F238E27FC236}">
                <a16:creationId xmlns:a16="http://schemas.microsoft.com/office/drawing/2014/main" id="{96CF13E3-59BF-624D-AB0D-C7DBF362B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5339" y="1391842"/>
            <a:ext cx="910664" cy="120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06" name="Picture 18">
            <a:extLst>
              <a:ext uri="{FF2B5EF4-FFF2-40B4-BE49-F238E27FC236}">
                <a16:creationId xmlns:a16="http://schemas.microsoft.com/office/drawing/2014/main" id="{FE501E18-E142-6A4A-9C56-C066DD0AA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769" y="3118878"/>
            <a:ext cx="939234" cy="1255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7834730-2827-8648-9DCD-3E07361DEBA3}"/>
              </a:ext>
            </a:extLst>
          </p:cNvPr>
          <p:cNvCxnSpPr>
            <a:stCxn id="12300" idx="3"/>
            <a:endCxn id="12304" idx="1"/>
          </p:cNvCxnSpPr>
          <p:nvPr/>
        </p:nvCxnSpPr>
        <p:spPr>
          <a:xfrm>
            <a:off x="2729750" y="1993807"/>
            <a:ext cx="14155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DC4E9303-FDB9-A544-A5BB-258A0F3EC5F8}"/>
              </a:ext>
            </a:extLst>
          </p:cNvPr>
          <p:cNvCxnSpPr>
            <a:cxnSpLocks/>
            <a:endCxn id="12306" idx="1"/>
          </p:cNvCxnSpPr>
          <p:nvPr/>
        </p:nvCxnSpPr>
        <p:spPr>
          <a:xfrm flipV="1">
            <a:off x="3180659" y="3746384"/>
            <a:ext cx="93611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lchete Direito 12">
            <a:extLst>
              <a:ext uri="{FF2B5EF4-FFF2-40B4-BE49-F238E27FC236}">
                <a16:creationId xmlns:a16="http://schemas.microsoft.com/office/drawing/2014/main" id="{304E8938-4AC1-5E47-ACAB-9F94B25DD9D1}"/>
              </a:ext>
            </a:extLst>
          </p:cNvPr>
          <p:cNvSpPr/>
          <p:nvPr/>
        </p:nvSpPr>
        <p:spPr>
          <a:xfrm>
            <a:off x="5081449" y="1936818"/>
            <a:ext cx="622029" cy="1973076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Arredondado em um Canto Diagonal 13">
            <a:extLst>
              <a:ext uri="{FF2B5EF4-FFF2-40B4-BE49-F238E27FC236}">
                <a16:creationId xmlns:a16="http://schemas.microsoft.com/office/drawing/2014/main" id="{72A58182-CCC7-C842-BA3D-99A14F90339C}"/>
              </a:ext>
            </a:extLst>
          </p:cNvPr>
          <p:cNvSpPr/>
          <p:nvPr/>
        </p:nvSpPr>
        <p:spPr>
          <a:xfrm>
            <a:off x="6481872" y="1993806"/>
            <a:ext cx="1398494" cy="1869141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3B94215-62D0-9548-A311-F01293DDA3F7}"/>
              </a:ext>
            </a:extLst>
          </p:cNvPr>
          <p:cNvSpPr txBox="1"/>
          <p:nvPr/>
        </p:nvSpPr>
        <p:spPr>
          <a:xfrm>
            <a:off x="6607562" y="2702917"/>
            <a:ext cx="1286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/>
              <a:t>TEST SUITE</a:t>
            </a:r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8715C549-91D6-7643-AA9E-B284C190F5B6}"/>
              </a:ext>
            </a:extLst>
          </p:cNvPr>
          <p:cNvCxnSpPr>
            <a:stCxn id="14" idx="2"/>
          </p:cNvCxnSpPr>
          <p:nvPr/>
        </p:nvCxnSpPr>
        <p:spPr>
          <a:xfrm flipH="1" flipV="1">
            <a:off x="5741892" y="2923356"/>
            <a:ext cx="739980" cy="5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38529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BEHAVIOR DRIVEN DEVELOPMENT (BDD)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93E16C2A-10E0-4D7B-8E38-8E7C438F01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046" y="649184"/>
            <a:ext cx="8785286" cy="3236784"/>
          </a:xfrm>
        </p:spPr>
        <p:txBody>
          <a:bodyPr/>
          <a:lstStyle/>
          <a:p>
            <a:pPr algn="just" fontAlgn="base"/>
            <a:r>
              <a:rPr lang="en-US" dirty="0"/>
              <a:t>	​</a:t>
            </a:r>
          </a:p>
          <a:p>
            <a:pPr fontAlgn="base"/>
            <a:r>
              <a:rPr lang="pt-BR" b="1" dirty="0"/>
              <a:t>	É uma </a:t>
            </a:r>
            <a:r>
              <a:rPr lang="pt-BR" b="1" dirty="0">
                <a:solidFill>
                  <a:srgbClr val="FFC000"/>
                </a:solidFill>
              </a:rPr>
              <a:t>técnica de desenvolvimento </a:t>
            </a:r>
            <a:r>
              <a:rPr lang="pt-BR" b="1" dirty="0"/>
              <a:t>que visa construir um software se baseando no comportamento das funcionalidades.</a:t>
            </a:r>
          </a:p>
          <a:p>
            <a:pPr fontAlgn="base"/>
            <a:endParaRPr lang="pt-BR" b="1" dirty="0"/>
          </a:p>
          <a:p>
            <a:pPr marL="971550" lvl="2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b="1" dirty="0"/>
              <a:t>Permite especificar uma funcionalidade através do comportamento</a:t>
            </a:r>
          </a:p>
          <a:p>
            <a:pPr marL="971550" lvl="2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b="1" dirty="0"/>
              <a:t>Visa a prevenção de falhas de comunicação</a:t>
            </a:r>
          </a:p>
          <a:p>
            <a:pPr marL="971550" lvl="2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b="1" dirty="0"/>
              <a:t>Promove maior entendimento do negócio</a:t>
            </a:r>
          </a:p>
          <a:p>
            <a:pPr marL="971550" lvl="2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b="1" dirty="0"/>
              <a:t>Minimiza a chance de erros</a:t>
            </a:r>
          </a:p>
          <a:p>
            <a:endParaRPr lang="pt-B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6A59968-2D48-E14D-B4FB-025B858D2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8001" y="1919720"/>
            <a:ext cx="3175999" cy="317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811668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D8825DB-6CAE-4621-AB8B-4321A0B60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ESTRUTURA DA FEATURE *CENÁRIO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93E16C2A-10E0-4D7B-8E38-8E7C438F01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047" y="957941"/>
            <a:ext cx="8505189" cy="1656864"/>
          </a:xfrm>
        </p:spPr>
        <p:txBody>
          <a:bodyPr/>
          <a:lstStyle/>
          <a:p>
            <a:pPr algn="just" fontAlgn="base"/>
            <a:r>
              <a:rPr lang="pt-BR" b="1" dirty="0">
                <a:solidFill>
                  <a:srgbClr val="FAC918"/>
                </a:solidFill>
              </a:rPr>
              <a:t>FUNCIONALIDADE:</a:t>
            </a:r>
            <a:r>
              <a:rPr lang="pt-BR" b="1" dirty="0"/>
              <a:t> Descrever a Funcionalidade</a:t>
            </a:r>
          </a:p>
          <a:p>
            <a:pPr algn="just" fontAlgn="base"/>
            <a:r>
              <a:rPr lang="pt-BR" b="1" dirty="0">
                <a:solidFill>
                  <a:srgbClr val="FBBA00"/>
                </a:solidFill>
              </a:rPr>
              <a:t>	CENÁRIO</a:t>
            </a:r>
            <a:r>
              <a:rPr lang="pt-BR" b="1" dirty="0"/>
              <a:t>: Descrever o cenário</a:t>
            </a:r>
          </a:p>
          <a:p>
            <a:pPr algn="just" fontAlgn="base"/>
            <a:r>
              <a:rPr lang="pt-BR" b="1" dirty="0">
                <a:solidFill>
                  <a:srgbClr val="FBBA00"/>
                </a:solidFill>
              </a:rPr>
              <a:t>		DADO</a:t>
            </a:r>
            <a:r>
              <a:rPr lang="pt-BR" b="1" dirty="0"/>
              <a:t> que: Estado inicial do sistema / Pré-condições</a:t>
            </a:r>
          </a:p>
          <a:p>
            <a:pPr algn="just" fontAlgn="base"/>
            <a:r>
              <a:rPr lang="pt-BR" b="1" dirty="0">
                <a:solidFill>
                  <a:srgbClr val="FBBA00"/>
                </a:solidFill>
              </a:rPr>
              <a:t>		QUANDO:</a:t>
            </a:r>
            <a:r>
              <a:rPr lang="pt-BR" b="1" dirty="0"/>
              <a:t> Ação a ser realizada no sistema</a:t>
            </a:r>
          </a:p>
          <a:p>
            <a:pPr algn="just" fontAlgn="base"/>
            <a:r>
              <a:rPr lang="pt-BR" b="1" dirty="0">
                <a:solidFill>
                  <a:srgbClr val="FBBA00"/>
                </a:solidFill>
              </a:rPr>
              <a:t>		ENTÃO:</a:t>
            </a:r>
            <a:r>
              <a:rPr lang="pt-BR" b="1" dirty="0"/>
              <a:t> O que o sistema deve fazer após a ação do QUANDO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9BB0C459-19A7-9943-96D0-93DC721BFD43}"/>
              </a:ext>
            </a:extLst>
          </p:cNvPr>
          <p:cNvSpPr/>
          <p:nvPr/>
        </p:nvSpPr>
        <p:spPr>
          <a:xfrm>
            <a:off x="662561" y="3025446"/>
            <a:ext cx="8262771" cy="113107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pt-BR" b="1" dirty="0">
                <a:solidFill>
                  <a:srgbClr val="808000"/>
                </a:solidFill>
                <a:latin typeface="Menlo" panose="020B0609030804020204" pitchFamily="49" charset="0"/>
              </a:rPr>
              <a:t>Cenário: </a:t>
            </a:r>
            <a:r>
              <a:rPr lang="pt-BR" dirty="0">
                <a:latin typeface="Menlo" panose="020B0609030804020204" pitchFamily="49" charset="0"/>
              </a:rPr>
              <a:t>Realizar login</a:t>
            </a:r>
          </a:p>
          <a:p>
            <a:r>
              <a:rPr lang="pt-BR" dirty="0">
                <a:latin typeface="Menlo" panose="020B0609030804020204" pitchFamily="49" charset="0"/>
              </a:rPr>
              <a:t>	</a:t>
            </a:r>
          </a:p>
          <a:p>
            <a:r>
              <a:rPr lang="pt-BR" b="1" dirty="0">
                <a:solidFill>
                  <a:srgbClr val="008080"/>
                </a:solidFill>
                <a:latin typeface="Menlo" panose="020B0609030804020204" pitchFamily="49" charset="0"/>
              </a:rPr>
              <a:t>    Dado </a:t>
            </a:r>
            <a:r>
              <a:rPr lang="pt-BR" dirty="0">
                <a:latin typeface="Menlo" panose="020B0609030804020204" pitchFamily="49" charset="0"/>
              </a:rPr>
              <a:t>que eu esteja na tela de login</a:t>
            </a:r>
          </a:p>
          <a:p>
            <a:r>
              <a:rPr lang="pt-BR" b="1" dirty="0">
                <a:solidFill>
                  <a:srgbClr val="008080"/>
                </a:solidFill>
                <a:latin typeface="Menlo"/>
              </a:rPr>
              <a:t>    Quando </a:t>
            </a:r>
            <a:r>
              <a:rPr lang="pt-BR" dirty="0">
                <a:latin typeface="Menlo"/>
                <a:ea typeface="+mn-lt"/>
                <a:cs typeface="+mn-lt"/>
              </a:rPr>
              <a:t>faço login no </a:t>
            </a:r>
            <a:r>
              <a:rPr lang="pt-BR" dirty="0" err="1">
                <a:latin typeface="Menlo"/>
                <a:ea typeface="+mn-lt"/>
                <a:cs typeface="+mn-lt"/>
              </a:rPr>
              <a:t>Swag</a:t>
            </a:r>
            <a:r>
              <a:rPr lang="pt-BR" dirty="0">
                <a:latin typeface="Menlo"/>
                <a:ea typeface="+mn-lt"/>
                <a:cs typeface="+mn-lt"/>
              </a:rPr>
              <a:t> </a:t>
            </a:r>
            <a:r>
              <a:rPr lang="pt-BR" dirty="0" err="1">
                <a:latin typeface="Menlo"/>
                <a:ea typeface="+mn-lt"/>
                <a:cs typeface="+mn-lt"/>
              </a:rPr>
              <a:t>Sauce</a:t>
            </a:r>
            <a:endParaRPr lang="pt-BR" b="1" dirty="0" err="1">
              <a:latin typeface="Menlo"/>
              <a:ea typeface="+mn-lt"/>
              <a:cs typeface="+mn-lt"/>
            </a:endParaRPr>
          </a:p>
          <a:p>
            <a:r>
              <a:rPr lang="pt-BR" b="1" dirty="0">
                <a:solidFill>
                  <a:srgbClr val="008080"/>
                </a:solidFill>
                <a:latin typeface="Menlo" panose="020B0609030804020204" pitchFamily="49" charset="0"/>
              </a:rPr>
              <a:t>    Então </a:t>
            </a:r>
            <a:r>
              <a:rPr lang="pt-BR" dirty="0">
                <a:latin typeface="Menlo" panose="020B0609030804020204" pitchFamily="49" charset="0"/>
              </a:rPr>
              <a:t>sou autenticado com sucesso </a:t>
            </a:r>
            <a:endParaRPr lang="pt-BR" dirty="0"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93884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4794678" y="2466569"/>
            <a:ext cx="2284354" cy="44319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pt-BR" sz="24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MÃO NA MASSA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4294967295"/>
          </p:nvPr>
        </p:nvSpPr>
        <p:spPr>
          <a:xfrm>
            <a:off x="852984" y="1910463"/>
            <a:ext cx="1520345" cy="132959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pt-BR" sz="96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02</a:t>
            </a:r>
          </a:p>
        </p:txBody>
      </p:sp>
      <p:grpSp>
        <p:nvGrpSpPr>
          <p:cNvPr id="7" name="Group 14">
            <a:extLst>
              <a:ext uri="{FF2B5EF4-FFF2-40B4-BE49-F238E27FC236}">
                <a16:creationId xmlns:a16="http://schemas.microsoft.com/office/drawing/2014/main" id="{8518F47C-0F1F-4580-818A-DD1C8D8522C5}"/>
              </a:ext>
            </a:extLst>
          </p:cNvPr>
          <p:cNvGrpSpPr/>
          <p:nvPr/>
        </p:nvGrpSpPr>
        <p:grpSpPr>
          <a:xfrm>
            <a:off x="5630481" y="1625400"/>
            <a:ext cx="499622" cy="728262"/>
            <a:chOff x="3926387" y="3594831"/>
            <a:chExt cx="244600" cy="356535"/>
          </a:xfrm>
          <a:solidFill>
            <a:schemeClr val="bg2"/>
          </a:solidFill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DA6B897F-B785-456C-9A2A-DA57DCB06E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6387" y="3594831"/>
              <a:ext cx="244600" cy="356535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4 w 88"/>
                <a:gd name="T15" fmla="*/ 109 h 128"/>
                <a:gd name="T16" fmla="*/ 35 w 88"/>
                <a:gd name="T17" fmla="*/ 111 h 128"/>
                <a:gd name="T18" fmla="*/ 32 w 88"/>
                <a:gd name="T19" fmla="*/ 104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4 w 88"/>
                <a:gd name="T27" fmla="*/ 109 h 128"/>
                <a:gd name="T28" fmla="*/ 31 w 88"/>
                <a:gd name="T29" fmla="*/ 100 h 128"/>
                <a:gd name="T30" fmla="*/ 28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100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5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69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5"/>
                    <a:pt x="27" y="128"/>
                    <a:pt x="44" y="128"/>
                  </a:cubicBezTo>
                  <a:cubicBezTo>
                    <a:pt x="61" y="128"/>
                    <a:pt x="60" y="115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54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4"/>
                  </a:cubicBezTo>
                  <a:cubicBezTo>
                    <a:pt x="32" y="104"/>
                    <a:pt x="32" y="104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2"/>
                    <a:pt x="56" y="103"/>
                    <a:pt x="56" y="104"/>
                  </a:cubicBezTo>
                  <a:cubicBezTo>
                    <a:pt x="55" y="106"/>
                    <a:pt x="55" y="107"/>
                    <a:pt x="54" y="109"/>
                  </a:cubicBezTo>
                  <a:close/>
                  <a:moveTo>
                    <a:pt x="31" y="100"/>
                  </a:moveTo>
                  <a:cubicBezTo>
                    <a:pt x="30" y="97"/>
                    <a:pt x="29" y="95"/>
                    <a:pt x="28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100"/>
                  </a:lnTo>
                  <a:close/>
                  <a:moveTo>
                    <a:pt x="44" y="120"/>
                  </a:moveTo>
                  <a:cubicBezTo>
                    <a:pt x="40" y="120"/>
                    <a:pt x="38" y="120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3" y="80"/>
                    <a:pt x="21" y="75"/>
                    <a:pt x="19" y="71"/>
                  </a:cubicBezTo>
                  <a:cubicBezTo>
                    <a:pt x="13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69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/>
            </a:p>
          </p:txBody>
        </p:sp>
        <p:sp>
          <p:nvSpPr>
            <p:cNvPr id="9" name="Freeform 16">
              <a:extLst>
                <a:ext uri="{FF2B5EF4-FFF2-40B4-BE49-F238E27FC236}">
                  <a16:creationId xmlns:a16="http://schemas.microsoft.com/office/drawing/2014/main" id="{C6B59234-1715-42A7-AF2B-6C76B5EE1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1663" y="3650107"/>
              <a:ext cx="73242" cy="73242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/>
            </a:p>
          </p:txBody>
        </p:sp>
      </p:grpSp>
      <p:grpSp>
        <p:nvGrpSpPr>
          <p:cNvPr id="10" name="Group 4">
            <a:extLst>
              <a:ext uri="{FF2B5EF4-FFF2-40B4-BE49-F238E27FC236}">
                <a16:creationId xmlns:a16="http://schemas.microsoft.com/office/drawing/2014/main" id="{C9F2A5B9-265F-4E34-84EF-8A9948554854}"/>
              </a:ext>
            </a:extLst>
          </p:cNvPr>
          <p:cNvGrpSpPr/>
          <p:nvPr/>
        </p:nvGrpSpPr>
        <p:grpSpPr>
          <a:xfrm>
            <a:off x="5686933" y="3035058"/>
            <a:ext cx="386719" cy="34295"/>
            <a:chOff x="5838185" y="3793396"/>
            <a:chExt cx="515625" cy="45727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24B51650-B6B9-40D5-BCE3-A28036B49573}"/>
                </a:ext>
              </a:extLst>
            </p:cNvPr>
            <p:cNvSpPr/>
            <p:nvPr/>
          </p:nvSpPr>
          <p:spPr>
            <a:xfrm>
              <a:off x="5838185" y="3793396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" name="Oval 6">
              <a:extLst>
                <a:ext uri="{FF2B5EF4-FFF2-40B4-BE49-F238E27FC236}">
                  <a16:creationId xmlns:a16="http://schemas.microsoft.com/office/drawing/2014/main" id="{87DCC89C-6E0F-49A8-8605-CDEF6E46123B}"/>
                </a:ext>
              </a:extLst>
            </p:cNvPr>
            <p:cNvSpPr/>
            <p:nvPr/>
          </p:nvSpPr>
          <p:spPr>
            <a:xfrm>
              <a:off x="5955665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Oval 7">
              <a:extLst>
                <a:ext uri="{FF2B5EF4-FFF2-40B4-BE49-F238E27FC236}">
                  <a16:creationId xmlns:a16="http://schemas.microsoft.com/office/drawing/2014/main" id="{A300AD81-236C-4FF9-8375-D30B0774EA82}"/>
                </a:ext>
              </a:extLst>
            </p:cNvPr>
            <p:cNvSpPr/>
            <p:nvPr/>
          </p:nvSpPr>
          <p:spPr>
            <a:xfrm>
              <a:off x="6073140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70BCA2B4-8E4A-4AEC-B4D9-3CC8E5B0DE6D}"/>
                </a:ext>
              </a:extLst>
            </p:cNvPr>
            <p:cNvSpPr/>
            <p:nvPr/>
          </p:nvSpPr>
          <p:spPr>
            <a:xfrm>
              <a:off x="6190615" y="3793403"/>
              <a:ext cx="45720" cy="45720"/>
            </a:xfrm>
            <a:prstGeom prst="ellipse">
              <a:avLst/>
            </a:prstGeom>
            <a:solidFill>
              <a:srgbClr val="FAC918"/>
            </a:solidFill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Oval 9">
              <a:extLst>
                <a:ext uri="{FF2B5EF4-FFF2-40B4-BE49-F238E27FC236}">
                  <a16:creationId xmlns:a16="http://schemas.microsoft.com/office/drawing/2014/main" id="{348B6F48-36F6-40EF-A86D-5DD9C6E42EAE}"/>
                </a:ext>
              </a:extLst>
            </p:cNvPr>
            <p:cNvSpPr/>
            <p:nvPr/>
          </p:nvSpPr>
          <p:spPr>
            <a:xfrm>
              <a:off x="6308090" y="3793403"/>
              <a:ext cx="45720" cy="45720"/>
            </a:xfrm>
            <a:prstGeom prst="ellipse">
              <a:avLst/>
            </a:prstGeom>
            <a:noFill/>
            <a:ln w="3175">
              <a:solidFill>
                <a:srgbClr val="FAC9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357130910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Tema do Office">
  <a:themeElements>
    <a:clrScheme name="Inmetrics">
      <a:dk1>
        <a:srgbClr val="0C0C0C"/>
      </a:dk1>
      <a:lt1>
        <a:srgbClr val="FFFFFF"/>
      </a:lt1>
      <a:dk2>
        <a:srgbClr val="595959"/>
      </a:dk2>
      <a:lt2>
        <a:srgbClr val="FFFFFF"/>
      </a:lt2>
      <a:accent1>
        <a:srgbClr val="FFD300"/>
      </a:accent1>
      <a:accent2>
        <a:srgbClr val="FBBD00"/>
      </a:accent2>
      <a:accent3>
        <a:srgbClr val="484848"/>
      </a:accent3>
      <a:accent4>
        <a:srgbClr val="858585"/>
      </a:accent4>
      <a:accent5>
        <a:srgbClr val="C2C2C2"/>
      </a:accent5>
      <a:accent6>
        <a:srgbClr val="E6E6E6"/>
      </a:accent6>
      <a:hlink>
        <a:srgbClr val="FBBD00"/>
      </a:hlink>
      <a:folHlink>
        <a:srgbClr val="242424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C0BF50314D68144A3B825313413FD60" ma:contentTypeVersion="11" ma:contentTypeDescription="Crie um novo documento." ma:contentTypeScope="" ma:versionID="b0a36ee98fcace751d31d4ea7129a0a3">
  <xsd:schema xmlns:xsd="http://www.w3.org/2001/XMLSchema" xmlns:xs="http://www.w3.org/2001/XMLSchema" xmlns:p="http://schemas.microsoft.com/office/2006/metadata/properties" xmlns:ns2="ae214727-651e-4927-9dda-45ce203c8709" xmlns:ns3="c9e9fd5d-60a5-4c7c-a559-1acddbe790b8" targetNamespace="http://schemas.microsoft.com/office/2006/metadata/properties" ma:root="true" ma:fieldsID="fab291653e7ad67a57d6b64fea280744" ns2:_="" ns3:_="">
    <xsd:import namespace="ae214727-651e-4927-9dda-45ce203c8709"/>
    <xsd:import namespace="c9e9fd5d-60a5-4c7c-a559-1acddbe790b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EventHashCode" minOccurs="0"/>
                <xsd:element ref="ns3:MediaServiceGenerationTime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214727-651e-4927-9dda-45ce203c870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e9fd5d-60a5-4c7c-a559-1acddbe790b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75F1917-3AC5-441B-BEAD-AA1C5F289112}">
  <ds:schemaRefs>
    <ds:schemaRef ds:uri="http://www.w3.org/XML/1998/namespace"/>
    <ds:schemaRef ds:uri="http://purl.org/dc/terms/"/>
    <ds:schemaRef ds:uri="ae214727-651e-4927-9dda-45ce203c8709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c9e9fd5d-60a5-4c7c-a559-1acddbe790b8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366E3CBF-4489-402E-9041-103BE7B54E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e214727-651e-4927-9dda-45ce203c8709"/>
    <ds:schemaRef ds:uri="c9e9fd5d-60a5-4c7c-a559-1acddbe790b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70EC5F2-088E-41B9-A12F-2C72B56359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4058</TotalTime>
  <Words>731</Words>
  <Application>Microsoft Office PowerPoint</Application>
  <PresentationFormat>On-screen Show (16:9)</PresentationFormat>
  <Paragraphs>147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Tema do Office</vt:lpstr>
      <vt:lpstr>PowerPoint Presentation</vt:lpstr>
      <vt:lpstr>PowerPoint Presentation</vt:lpstr>
      <vt:lpstr>PowerPoint Presentation</vt:lpstr>
      <vt:lpstr>FUNDAMENTOS</vt:lpstr>
      <vt:lpstr>ARQUITETURA</vt:lpstr>
      <vt:lpstr>PAGE OBJECTS</vt:lpstr>
      <vt:lpstr>BEHAVIOR DRIVEN DEVELOPMENT (BDD)</vt:lpstr>
      <vt:lpstr>ESTRUTURA DA FEATURE *CENÁRIO</vt:lpstr>
      <vt:lpstr>MÃO NA MASSA</vt:lpstr>
      <vt:lpstr>EXERCÍCIO 1 - Automatize</vt:lpstr>
      <vt:lpstr>EXERCÍCIO 2 - Automatize</vt:lpstr>
      <vt:lpstr>EXERCÍCIO 3 - Automatize</vt:lpstr>
      <vt:lpstr>EXERCÍCIO 4 - Automatize</vt:lpstr>
      <vt:lpstr>SUPORTE</vt:lpstr>
      <vt:lpstr>MÉTODOS UTEIS</vt:lpstr>
      <vt:lpstr>MÉTODOS UTEIS</vt:lpstr>
      <vt:lpstr>PADRÕES</vt:lpstr>
      <vt:lpstr>PADRÕES</vt:lpstr>
      <vt:lpstr>LINKS UTEIS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Leandro Matsumoto</dc:creator>
  <cp:lastModifiedBy>Celso Ricardo De Oliveira Ferreira</cp:lastModifiedBy>
  <cp:revision>188</cp:revision>
  <dcterms:created xsi:type="dcterms:W3CDTF">2015-12-09T16:16:50Z</dcterms:created>
  <dcterms:modified xsi:type="dcterms:W3CDTF">2020-11-12T18:20:37Z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0x0101004C0BF50314D68144A3B825313413FD60</vt:lpwstr>
  </property>
</Properties>
</file>